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19/03/1443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19/03/1443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19/03/1443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9"/>
            <a:ext cx="7772400" cy="1080120"/>
          </a:xfrm>
        </p:spPr>
        <p:txBody>
          <a:bodyPr/>
          <a:lstStyle/>
          <a:p>
            <a:r>
              <a:rPr lang="en-US" b="1" dirty="0">
                <a:solidFill>
                  <a:prstClr val="black"/>
                </a:solidFill>
                <a:latin typeface="Times New Roman" pitchFamily="18" charset="0"/>
                <a:ea typeface="+mn-ea"/>
                <a:cs typeface="Times New Roman" pitchFamily="18" charset="0"/>
              </a:rPr>
              <a:t>Fatigue</a:t>
            </a:r>
            <a:endParaRPr lang="en-US" b="1" dirty="0"/>
          </a:p>
        </p:txBody>
      </p:sp>
      <p:sp>
        <p:nvSpPr>
          <p:cNvPr id="3" name="عنوان فرعي 2"/>
          <p:cNvSpPr>
            <a:spLocks noGrp="1"/>
          </p:cNvSpPr>
          <p:nvPr>
            <p:ph type="subTitle" idx="1"/>
          </p:nvPr>
        </p:nvSpPr>
        <p:spPr>
          <a:xfrm>
            <a:off x="683568" y="1412776"/>
            <a:ext cx="7848872" cy="4896544"/>
          </a:xfrm>
        </p:spPr>
        <p:txBody>
          <a:bodyPr>
            <a:noAutofit/>
          </a:bodyPr>
          <a:lstStyle/>
          <a:p>
            <a:pPr algn="just" rtl="0">
              <a:lnSpc>
                <a:spcPct val="150000"/>
              </a:lnSpc>
            </a:pPr>
            <a:r>
              <a:rPr lang="en-US" sz="2000" b="1" i="1" dirty="0">
                <a:solidFill>
                  <a:schemeClr val="tx1"/>
                </a:solidFill>
                <a:latin typeface="Times New Roman" pitchFamily="18" charset="0"/>
                <a:cs typeface="Times New Roman" pitchFamily="18" charset="0"/>
              </a:rPr>
              <a:t>Fatigue</a:t>
            </a:r>
            <a:r>
              <a:rPr lang="en-US" sz="2000" dirty="0">
                <a:solidFill>
                  <a:schemeClr val="tx1"/>
                </a:solidFill>
                <a:latin typeface="Times New Roman" pitchFamily="18" charset="0"/>
                <a:cs typeface="Times New Roman" pitchFamily="18" charset="0"/>
              </a:rPr>
              <a:t> is a form of failure that occurs in structures subjected to dynamic and fluctuating stresses (e.g., bridges, aircraft, and machine components). </a:t>
            </a:r>
            <a:endParaRPr lang="ar-IQ" sz="2000" dirty="0" smtClean="0">
              <a:solidFill>
                <a:schemeClr val="tx1"/>
              </a:solidFill>
              <a:latin typeface="Times New Roman" pitchFamily="18" charset="0"/>
              <a:cs typeface="Times New Roman" pitchFamily="18" charset="0"/>
            </a:endParaRPr>
          </a:p>
          <a:p>
            <a:pPr algn="just" rtl="0">
              <a:lnSpc>
                <a:spcPct val="150000"/>
              </a:lnSpc>
            </a:pPr>
            <a:r>
              <a:rPr lang="ar-IQ"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Under </a:t>
            </a:r>
            <a:r>
              <a:rPr lang="en-US" sz="2000" dirty="0">
                <a:solidFill>
                  <a:schemeClr val="tx1"/>
                </a:solidFill>
                <a:latin typeface="Times New Roman" pitchFamily="18" charset="0"/>
                <a:cs typeface="Times New Roman" pitchFamily="18" charset="0"/>
              </a:rPr>
              <a:t>these circumstances, it is possible for failure to occur at a stress level considerably lower than the tensile or yield strength for a static load. </a:t>
            </a:r>
            <a:endParaRPr lang="ar-IQ" sz="2000" dirty="0" smtClean="0">
              <a:solidFill>
                <a:schemeClr val="tx1"/>
              </a:solidFill>
              <a:latin typeface="Times New Roman" pitchFamily="18" charset="0"/>
              <a:cs typeface="Times New Roman" pitchFamily="18" charset="0"/>
            </a:endParaRPr>
          </a:p>
          <a:p>
            <a:pPr algn="just" rtl="0">
              <a:lnSpc>
                <a:spcPct val="150000"/>
              </a:lnSpc>
            </a:pPr>
            <a:r>
              <a:rPr lang="ar-IQ"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The </a:t>
            </a:r>
            <a:r>
              <a:rPr lang="en-US" sz="2000" dirty="0">
                <a:solidFill>
                  <a:schemeClr val="tx1"/>
                </a:solidFill>
                <a:latin typeface="Times New Roman" pitchFamily="18" charset="0"/>
                <a:cs typeface="Times New Roman" pitchFamily="18" charset="0"/>
              </a:rPr>
              <a:t>term fatigue is used because this type of failure normally occurs after a lengthy period of repeated stress or strain cycling. </a:t>
            </a:r>
            <a:endParaRPr lang="ar-IQ" sz="2000" dirty="0" smtClean="0">
              <a:solidFill>
                <a:schemeClr val="tx1"/>
              </a:solidFill>
              <a:latin typeface="Times New Roman" pitchFamily="18" charset="0"/>
              <a:cs typeface="Times New Roman" pitchFamily="18" charset="0"/>
            </a:endParaRPr>
          </a:p>
          <a:p>
            <a:pPr algn="just" rtl="0">
              <a:lnSpc>
                <a:spcPct val="150000"/>
              </a:lnSpc>
            </a:pPr>
            <a:r>
              <a:rPr lang="ar-IQ" sz="2000" dirty="0">
                <a:solidFill>
                  <a:schemeClr val="tx1"/>
                </a:solidFill>
                <a:latin typeface="Times New Roman" pitchFamily="18" charset="0"/>
                <a:cs typeface="Times New Roman" pitchFamily="18" charset="0"/>
              </a:rPr>
              <a:t> </a:t>
            </a:r>
            <a:r>
              <a:rPr lang="ar-IQ"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Fatigue </a:t>
            </a:r>
            <a:r>
              <a:rPr lang="en-US" sz="2000" dirty="0">
                <a:solidFill>
                  <a:schemeClr val="tx1"/>
                </a:solidFill>
                <a:latin typeface="Times New Roman" pitchFamily="18" charset="0"/>
                <a:cs typeface="Times New Roman" pitchFamily="18" charset="0"/>
              </a:rPr>
              <a:t>is important inasmuch as it is the single largest cause of failure in metals, estimated to comprise approximately 90% of all metallic failures; polymers and ceramics (except for glasses) are also susceptible to this type of failure. </a:t>
            </a:r>
          </a:p>
        </p:txBody>
      </p:sp>
    </p:spTree>
    <p:extLst>
      <p:ext uri="{BB962C8B-B14F-4D97-AF65-F5344CB8AC3E}">
        <p14:creationId xmlns:p14="http://schemas.microsoft.com/office/powerpoint/2010/main" val="44788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solidFill>
                  <a:prstClr val="black"/>
                </a:solidFill>
                <a:latin typeface="Times New Roman" pitchFamily="18" charset="0"/>
                <a:ea typeface="+mn-ea"/>
                <a:cs typeface="Times New Roman" pitchFamily="18" charset="0"/>
              </a:rPr>
              <a:t>fatigue</a:t>
            </a:r>
            <a:endParaRPr lang="en-US" b="1" dirty="0"/>
          </a:p>
        </p:txBody>
      </p:sp>
      <p:sp>
        <p:nvSpPr>
          <p:cNvPr id="3" name="عنصر نائب للمحتوى 2"/>
          <p:cNvSpPr>
            <a:spLocks noGrp="1"/>
          </p:cNvSpPr>
          <p:nvPr>
            <p:ph idx="1"/>
          </p:nvPr>
        </p:nvSpPr>
        <p:spPr/>
        <p:txBody>
          <a:bodyPr/>
          <a:lstStyle/>
          <a:p>
            <a:pPr marL="0" lvl="0" indent="0" algn="just" rtl="0">
              <a:lnSpc>
                <a:spcPct val="150000"/>
              </a:lnSpc>
              <a:buNone/>
            </a:pPr>
            <a:r>
              <a:rPr lang="ar-IQ" sz="2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Furthermore</a:t>
            </a:r>
            <a:r>
              <a:rPr lang="en-US" sz="2000" dirty="0">
                <a:solidFill>
                  <a:prstClr val="black"/>
                </a:solidFill>
                <a:latin typeface="Times New Roman" pitchFamily="18" charset="0"/>
                <a:cs typeface="Times New Roman" pitchFamily="18" charset="0"/>
              </a:rPr>
              <a:t>, fatigue is catastrophic and insidious, occurring very suddenly and without warning. </a:t>
            </a:r>
          </a:p>
          <a:p>
            <a:pPr marL="0" lvl="0" indent="0" algn="just" rtl="0">
              <a:lnSpc>
                <a:spcPct val="150000"/>
              </a:lnSpc>
              <a:buNone/>
            </a:pPr>
            <a:r>
              <a:rPr lang="ar-IQ" sz="2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Fatigue </a:t>
            </a:r>
            <a:r>
              <a:rPr lang="en-US" sz="2000" dirty="0">
                <a:solidFill>
                  <a:prstClr val="black"/>
                </a:solidFill>
                <a:latin typeface="Times New Roman" pitchFamily="18" charset="0"/>
                <a:cs typeface="Times New Roman" pitchFamily="18" charset="0"/>
              </a:rPr>
              <a:t>failure is brittle like in nature even in normally ductile metals, in that there is very little if any, gross plastic deformation associated with failure. The process occurs by the initiation and propagation of cracks, and ordinarily, the fracture surface is perpendicular to the direction of applied tensile stress.</a:t>
            </a:r>
          </a:p>
          <a:p>
            <a:pPr algn="just" rtl="0">
              <a:lnSpc>
                <a:spcPct val="150000"/>
              </a:lnSpc>
            </a:pPr>
            <a:endParaRPr lang="en-US" dirty="0"/>
          </a:p>
        </p:txBody>
      </p:sp>
    </p:spTree>
    <p:extLst>
      <p:ext uri="{BB962C8B-B14F-4D97-AF65-F5344CB8AC3E}">
        <p14:creationId xmlns:p14="http://schemas.microsoft.com/office/powerpoint/2010/main" val="1895723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fatigue </a:t>
            </a:r>
          </a:p>
        </p:txBody>
      </p:sp>
      <p:sp>
        <p:nvSpPr>
          <p:cNvPr id="3" name="عنصر نائب للمحتوى 2"/>
          <p:cNvSpPr>
            <a:spLocks noGrp="1"/>
          </p:cNvSpPr>
          <p:nvPr>
            <p:ph idx="1"/>
          </p:nvPr>
        </p:nvSpPr>
        <p:spPr/>
        <p:txBody>
          <a:bodyPr>
            <a:normAutofit/>
          </a:bodyPr>
          <a:lstStyle/>
          <a:p>
            <a:pPr algn="just" rtl="0">
              <a:lnSpc>
                <a:spcPct val="150000"/>
              </a:lnSpc>
            </a:pPr>
            <a:r>
              <a:rPr lang="en-US" sz="2000" b="1" i="1" dirty="0">
                <a:latin typeface="Times New Roman" pitchFamily="18" charset="0"/>
                <a:cs typeface="Times New Roman" pitchFamily="18" charset="0"/>
              </a:rPr>
              <a:t>the fatigue limit </a:t>
            </a:r>
            <a:r>
              <a:rPr lang="en-US" sz="2000" dirty="0">
                <a:latin typeface="Times New Roman" pitchFamily="18" charset="0"/>
                <a:cs typeface="Times New Roman" pitchFamily="18" charset="0"/>
              </a:rPr>
              <a:t>(also sometimes the endurance limit), below which fatigue failure will not occur. This fatigue limit represents the largest value of fluctuating stress that will not cause failure for essentially an infinite number of cycles. For many steels, fatigue limits range between 35% and 60% of the tensile strength</a:t>
            </a:r>
            <a:r>
              <a:rPr lang="en-US" sz="2000" dirty="0" smtClean="0">
                <a:latin typeface="Times New Roman" pitchFamily="18" charset="0"/>
                <a:cs typeface="Times New Roman" pitchFamily="18" charset="0"/>
              </a:rPr>
              <a:t>.</a:t>
            </a:r>
          </a:p>
          <a:p>
            <a:pPr algn="just" rtl="0">
              <a:lnSpc>
                <a:spcPct val="150000"/>
              </a:lnSpc>
            </a:pPr>
            <a:r>
              <a:rPr lang="en-US" sz="2000" b="1" i="1" dirty="0">
                <a:latin typeface="Times New Roman" pitchFamily="18" charset="0"/>
                <a:cs typeface="Times New Roman" pitchFamily="18" charset="0"/>
              </a:rPr>
              <a:t>fatigue </a:t>
            </a:r>
            <a:r>
              <a:rPr lang="en-US" sz="2000" b="1" i="1" dirty="0" smtClean="0">
                <a:latin typeface="Times New Roman" pitchFamily="18" charset="0"/>
                <a:cs typeface="Times New Roman" pitchFamily="18" charset="0"/>
              </a:rPr>
              <a:t>strength</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which is defined as the stress level at which failure will occur for some specified number of </a:t>
            </a:r>
            <a:r>
              <a:rPr lang="en-US" sz="2000" dirty="0" smtClean="0">
                <a:latin typeface="Times New Roman" pitchFamily="18" charset="0"/>
                <a:cs typeface="Times New Roman" pitchFamily="18" charset="0"/>
              </a:rPr>
              <a:t>cycles.</a:t>
            </a:r>
          </a:p>
          <a:p>
            <a:pPr algn="just" rtl="0">
              <a:lnSpc>
                <a:spcPct val="150000"/>
              </a:lnSpc>
            </a:pPr>
            <a:r>
              <a:rPr lang="en-US" sz="2000" b="1" i="1" dirty="0">
                <a:latin typeface="Times New Roman" pitchFamily="18" charset="0"/>
                <a:cs typeface="Times New Roman" pitchFamily="18" charset="0"/>
              </a:rPr>
              <a:t>fatigue life </a:t>
            </a:r>
            <a:r>
              <a:rPr lang="en-US" sz="2000" dirty="0">
                <a:latin typeface="Times New Roman" pitchFamily="18" charset="0"/>
                <a:cs typeface="Times New Roman" pitchFamily="18" charset="0"/>
              </a:rPr>
              <a:t>is the number of cycles to cause failure at a specified stress level.</a:t>
            </a:r>
            <a:endParaRPr lang="en-US" sz="2000" dirty="0" smtClean="0">
              <a:latin typeface="Times New Roman" pitchFamily="18" charset="0"/>
              <a:cs typeface="Times New Roman" pitchFamily="18" charset="0"/>
            </a:endParaRPr>
          </a:p>
          <a:p>
            <a:pPr algn="just" rtl="0">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9836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fatigue </a:t>
            </a:r>
          </a:p>
        </p:txBody>
      </p:sp>
      <p:sp>
        <p:nvSpPr>
          <p:cNvPr id="3" name="عنصر نائب للمحتوى 2"/>
          <p:cNvSpPr>
            <a:spLocks noGrp="1"/>
          </p:cNvSpPr>
          <p:nvPr>
            <p:ph idx="1"/>
          </p:nvPr>
        </p:nvSpPr>
        <p:spPr/>
        <p:txBody>
          <a:bodyPr>
            <a:normAutofit/>
          </a:bodyPr>
          <a:lstStyle/>
          <a:p>
            <a:pPr algn="just" rtl="0">
              <a:lnSpc>
                <a:spcPct val="150000"/>
              </a:lnSpc>
            </a:pPr>
            <a:r>
              <a:rPr lang="en-US" sz="2400" b="1" dirty="0">
                <a:latin typeface="Times New Roman" pitchFamily="18" charset="0"/>
                <a:cs typeface="Times New Roman" pitchFamily="18" charset="0"/>
              </a:rPr>
              <a:t>CRACK INITIATION AND PROPAGATION</a:t>
            </a:r>
          </a:p>
          <a:p>
            <a:pPr algn="just" rtl="0">
              <a:lnSpc>
                <a:spcPct val="150000"/>
              </a:lnSpc>
            </a:pPr>
            <a:r>
              <a:rPr lang="en-US" sz="2000" dirty="0">
                <a:latin typeface="Times New Roman" pitchFamily="18" charset="0"/>
                <a:cs typeface="Times New Roman" pitchFamily="18" charset="0"/>
              </a:rPr>
              <a:t>The process of fatigue failure is characterized by three distinct steps: </a:t>
            </a:r>
            <a:endParaRPr lang="en-US" sz="2000" dirty="0" smtClean="0">
              <a:latin typeface="Times New Roman" pitchFamily="18" charset="0"/>
              <a:cs typeface="Times New Roman" pitchFamily="18" charset="0"/>
            </a:endParaRPr>
          </a:p>
          <a:p>
            <a:pPr algn="just" rtl="0">
              <a:lnSpc>
                <a:spcPct val="150000"/>
              </a:lnSpc>
            </a:pP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1) crack initiation, wherein a small crack forms at some point of high-stress concentration.</a:t>
            </a:r>
          </a:p>
          <a:p>
            <a:pPr algn="just" rtl="0">
              <a:lnSpc>
                <a:spcPct val="150000"/>
              </a:lnSpc>
            </a:pPr>
            <a:r>
              <a:rPr lang="en-US" sz="2000" dirty="0">
                <a:latin typeface="Times New Roman" pitchFamily="18" charset="0"/>
                <a:cs typeface="Times New Roman" pitchFamily="18" charset="0"/>
              </a:rPr>
              <a:t>(2) crack propagation, during which this crack advances incrementally with each stress cycle</a:t>
            </a:r>
          </a:p>
          <a:p>
            <a:pPr algn="just" rtl="0">
              <a:lnSpc>
                <a:spcPct val="150000"/>
              </a:lnSpc>
            </a:pPr>
            <a:r>
              <a:rPr lang="en-US" sz="2000" dirty="0">
                <a:latin typeface="Times New Roman" pitchFamily="18" charset="0"/>
                <a:cs typeface="Times New Roman" pitchFamily="18" charset="0"/>
              </a:rPr>
              <a:t>(3) final failure, which occurs very rapidly once the advancing crack has reached a critical size. </a:t>
            </a:r>
          </a:p>
          <a:p>
            <a:pPr algn="just" rtl="0">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825667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fatigue </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l" rtl="0"/>
            <a:r>
              <a:rPr lang="en-US" sz="2400" b="1" i="1" dirty="0">
                <a:latin typeface="Times New Roman" pitchFamily="18" charset="0"/>
                <a:cs typeface="Times New Roman" pitchFamily="18" charset="0"/>
              </a:rPr>
              <a:t>FACTORS THAT AFFECT FATIGUE </a:t>
            </a:r>
            <a:r>
              <a:rPr lang="en-US" sz="2400" b="1" i="1" dirty="0" smtClean="0">
                <a:latin typeface="Times New Roman" pitchFamily="18" charset="0"/>
                <a:cs typeface="Times New Roman" pitchFamily="18" charset="0"/>
              </a:rPr>
              <a:t>LIFE</a:t>
            </a:r>
          </a:p>
          <a:p>
            <a:pPr algn="l" rtl="0"/>
            <a:r>
              <a:rPr lang="en-US" sz="2400" dirty="0">
                <a:latin typeface="Times New Roman" pitchFamily="18" charset="0"/>
                <a:cs typeface="Times New Roman" pitchFamily="18" charset="0"/>
              </a:rPr>
              <a:t>1- Mean </a:t>
            </a:r>
            <a:r>
              <a:rPr lang="en-US" sz="2400" dirty="0" smtClean="0">
                <a:latin typeface="Times New Roman" pitchFamily="18" charset="0"/>
                <a:cs typeface="Times New Roman" pitchFamily="18" charset="0"/>
              </a:rPr>
              <a:t>Stress</a:t>
            </a:r>
          </a:p>
          <a:p>
            <a:pPr algn="l" rtl="0"/>
            <a:r>
              <a:rPr lang="en-US" sz="2400" dirty="0">
                <a:latin typeface="Times New Roman" pitchFamily="18" charset="0"/>
                <a:cs typeface="Times New Roman" pitchFamily="18" charset="0"/>
              </a:rPr>
              <a:t>2- Surface </a:t>
            </a:r>
            <a:r>
              <a:rPr lang="en-US" sz="2400" dirty="0" smtClean="0">
                <a:latin typeface="Times New Roman" pitchFamily="18" charset="0"/>
                <a:cs typeface="Times New Roman" pitchFamily="18" charset="0"/>
              </a:rPr>
              <a:t>Effects</a:t>
            </a:r>
          </a:p>
          <a:p>
            <a:pPr algn="l" rtl="0"/>
            <a:r>
              <a:rPr lang="en-US" sz="2400" dirty="0">
                <a:latin typeface="Times New Roman" pitchFamily="18" charset="0"/>
                <a:cs typeface="Times New Roman" pitchFamily="18" charset="0"/>
              </a:rPr>
              <a:t>3- Design </a:t>
            </a:r>
            <a:r>
              <a:rPr lang="en-US" sz="2400" dirty="0" smtClean="0">
                <a:latin typeface="Times New Roman" pitchFamily="18" charset="0"/>
                <a:cs typeface="Times New Roman" pitchFamily="18" charset="0"/>
              </a:rPr>
              <a:t>Factors</a:t>
            </a:r>
          </a:p>
          <a:p>
            <a:pPr algn="l" rtl="0"/>
            <a:r>
              <a:rPr lang="en-US" sz="2400" dirty="0">
                <a:latin typeface="Times New Roman" pitchFamily="18" charset="0"/>
                <a:cs typeface="Times New Roman" pitchFamily="18" charset="0"/>
              </a:rPr>
              <a:t>4- Surface Treatments</a:t>
            </a:r>
          </a:p>
        </p:txBody>
      </p:sp>
    </p:spTree>
    <p:extLst>
      <p:ext uri="{BB962C8B-B14F-4D97-AF65-F5344CB8AC3E}">
        <p14:creationId xmlns:p14="http://schemas.microsoft.com/office/powerpoint/2010/main" val="133620173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387</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سمة Office</vt:lpstr>
      <vt:lpstr>Fatigue</vt:lpstr>
      <vt:lpstr>fatigue</vt:lpstr>
      <vt:lpstr>fatigue </vt:lpstr>
      <vt:lpstr>fatigue </vt:lpstr>
      <vt:lpstr>fatigue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Fatigue</dc:title>
  <dc:creator>acer</dc:creator>
  <cp:lastModifiedBy>Lenovo34</cp:lastModifiedBy>
  <cp:revision>4</cp:revision>
  <dcterms:created xsi:type="dcterms:W3CDTF">2021-03-16T22:19:28Z</dcterms:created>
  <dcterms:modified xsi:type="dcterms:W3CDTF">2021-10-24T21:50:05Z</dcterms:modified>
</cp:coreProperties>
</file>