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19/03/1443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19/03/1443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19/03/1443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19/03/1443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19/03/1443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476672"/>
            <a:ext cx="7772400" cy="864096"/>
          </a:xfrm>
        </p:spPr>
        <p:txBody>
          <a:bodyPr>
            <a:normAutofit/>
          </a:bodyPr>
          <a:lstStyle/>
          <a:p>
            <a:r>
              <a:rPr lang="en-US" sz="3600" dirty="0" smtClean="0">
                <a:ea typeface="+mn-ea"/>
              </a:rPr>
              <a:t>force</a:t>
            </a:r>
            <a:r>
              <a:rPr lang="ar-IQ" sz="3600" dirty="0" smtClean="0">
                <a:ea typeface="+mn-ea"/>
              </a:rPr>
              <a:t> </a:t>
            </a:r>
            <a:r>
              <a:rPr lang="en-US" sz="3600" dirty="0" smtClean="0">
                <a:ea typeface="+mn-ea"/>
              </a:rPr>
              <a:t> Shear</a:t>
            </a:r>
            <a:endParaRPr lang="en-US" sz="3600" dirty="0"/>
          </a:p>
        </p:txBody>
      </p:sp>
      <p:sp>
        <p:nvSpPr>
          <p:cNvPr id="3" name="عنوان فرعي 2"/>
          <p:cNvSpPr>
            <a:spLocks noGrp="1"/>
          </p:cNvSpPr>
          <p:nvPr>
            <p:ph type="subTitle" idx="1"/>
          </p:nvPr>
        </p:nvSpPr>
        <p:spPr>
          <a:xfrm>
            <a:off x="539552" y="1484784"/>
            <a:ext cx="7920880" cy="4608512"/>
          </a:xfrm>
        </p:spPr>
        <p:txBody>
          <a:bodyPr>
            <a:normAutofit fontScale="92500" lnSpcReduction="10000"/>
          </a:bodyPr>
          <a:lstStyle/>
          <a:p>
            <a:pPr algn="l"/>
            <a:r>
              <a:rPr lang="en-US" sz="2400" dirty="0">
                <a:solidFill>
                  <a:schemeClr val="tx1"/>
                </a:solidFill>
              </a:rPr>
              <a:t>Shear Stress:</a:t>
            </a:r>
          </a:p>
          <a:p>
            <a:pPr algn="l"/>
            <a:r>
              <a:rPr lang="en-US" sz="2400" dirty="0">
                <a:solidFill>
                  <a:schemeClr val="tx1"/>
                </a:solidFill>
              </a:rPr>
              <a:t>The stresses acting perpendicular to the surfaces considered are normal stresses </a:t>
            </a:r>
            <a:r>
              <a:rPr lang="en-US" sz="2400" dirty="0" smtClean="0">
                <a:solidFill>
                  <a:schemeClr val="tx1"/>
                </a:solidFill>
              </a:rPr>
              <a:t>and were </a:t>
            </a:r>
            <a:r>
              <a:rPr lang="en-US" sz="2400" dirty="0">
                <a:solidFill>
                  <a:schemeClr val="tx1"/>
                </a:solidFill>
              </a:rPr>
              <a:t>discussed in the preceding section.</a:t>
            </a:r>
          </a:p>
          <a:p>
            <a:pPr algn="l"/>
            <a:r>
              <a:rPr lang="en-US" sz="2400" dirty="0">
                <a:solidFill>
                  <a:schemeClr val="tx1"/>
                </a:solidFill>
              </a:rPr>
              <a:t>Now consider a bolted connection in which two plates are </a:t>
            </a:r>
            <a:r>
              <a:rPr lang="en-US" sz="2400" dirty="0" smtClean="0">
                <a:solidFill>
                  <a:schemeClr val="tx1"/>
                </a:solidFill>
              </a:rPr>
              <a:t>connected </a:t>
            </a:r>
            <a:r>
              <a:rPr lang="en-US" sz="2400" dirty="0">
                <a:solidFill>
                  <a:schemeClr val="tx1"/>
                </a:solidFill>
              </a:rPr>
              <a:t>by a bolt with </a:t>
            </a:r>
            <a:r>
              <a:rPr lang="en-US" sz="2400" dirty="0" smtClean="0">
                <a:solidFill>
                  <a:schemeClr val="tx1"/>
                </a:solidFill>
              </a:rPr>
              <a:t>cross section </a:t>
            </a:r>
            <a:r>
              <a:rPr lang="en-US" sz="2400" dirty="0">
                <a:solidFill>
                  <a:schemeClr val="tx1"/>
                </a:solidFill>
              </a:rPr>
              <a:t>A as shown in </a:t>
            </a:r>
            <a:r>
              <a:rPr lang="en-US" sz="2400" dirty="0" smtClean="0">
                <a:solidFill>
                  <a:schemeClr val="tx1"/>
                </a:solidFill>
              </a:rPr>
              <a:t>figure 1.</a:t>
            </a:r>
          </a:p>
          <a:p>
            <a:pPr algn="l"/>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endParaRPr lang="en-US" sz="2400" dirty="0" smtClean="0">
              <a:solidFill>
                <a:schemeClr val="tx1"/>
              </a:solidFill>
            </a:endParaRPr>
          </a:p>
          <a:p>
            <a:endParaRPr lang="en-US" sz="2400" dirty="0">
              <a:solidFill>
                <a:schemeClr val="tx1"/>
              </a:solidFill>
            </a:endParaRPr>
          </a:p>
          <a:p>
            <a:endParaRPr lang="en-US" sz="2400" dirty="0" smtClean="0">
              <a:solidFill>
                <a:schemeClr val="tx1"/>
              </a:solidFill>
            </a:endParaRPr>
          </a:p>
          <a:p>
            <a:r>
              <a:rPr lang="en-US" sz="2400" dirty="0">
                <a:solidFill>
                  <a:prstClr val="black"/>
                </a:solidFill>
              </a:rPr>
              <a:t>figure 1</a:t>
            </a:r>
            <a:endParaRPr lang="en-US" sz="24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243" y="3933056"/>
            <a:ext cx="57054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277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force  Shear</a:t>
            </a:r>
          </a:p>
        </p:txBody>
      </p:sp>
      <p:sp>
        <p:nvSpPr>
          <p:cNvPr id="3" name="عنصر نائب للمحتوى 2"/>
          <p:cNvSpPr>
            <a:spLocks noGrp="1"/>
          </p:cNvSpPr>
          <p:nvPr>
            <p:ph idx="1"/>
          </p:nvPr>
        </p:nvSpPr>
        <p:spPr/>
        <p:txBody>
          <a:bodyPr>
            <a:normAutofit fontScale="85000" lnSpcReduction="10000"/>
          </a:bodyPr>
          <a:lstStyle/>
          <a:p>
            <a:pPr algn="l" rtl="0"/>
            <a:r>
              <a:rPr lang="en-US" sz="2000" dirty="0">
                <a:latin typeface="Times New Roman" pitchFamily="18" charset="0"/>
                <a:cs typeface="Times New Roman" pitchFamily="18" charset="0"/>
              </a:rPr>
              <a:t>The tensile loads applied on the plates will tend to shear the bolt at the section </a:t>
            </a:r>
            <a:r>
              <a:rPr lang="en-US" sz="2000" dirty="0" smtClean="0">
                <a:latin typeface="Times New Roman" pitchFamily="18" charset="0"/>
                <a:cs typeface="Times New Roman" pitchFamily="18" charset="0"/>
              </a:rPr>
              <a:t>AA. Hence</a:t>
            </a:r>
            <a:r>
              <a:rPr lang="en-US" sz="2000" dirty="0">
                <a:latin typeface="Times New Roman" pitchFamily="18" charset="0"/>
                <a:cs typeface="Times New Roman" pitchFamily="18" charset="0"/>
              </a:rPr>
              <a:t>, it can be easily concluded from the free body diagram of the bolt that the </a:t>
            </a:r>
            <a:r>
              <a:rPr lang="en-US" sz="2000" dirty="0" smtClean="0">
                <a:latin typeface="Times New Roman" pitchFamily="18" charset="0"/>
                <a:cs typeface="Times New Roman" pitchFamily="18" charset="0"/>
              </a:rPr>
              <a:t>internal resistance </a:t>
            </a:r>
            <a:r>
              <a:rPr lang="en-US" sz="2000" dirty="0">
                <a:latin typeface="Times New Roman" pitchFamily="18" charset="0"/>
                <a:cs typeface="Times New Roman" pitchFamily="18" charset="0"/>
              </a:rPr>
              <a:t>force V must act in the plane of the section AA and it should be equal to </a:t>
            </a:r>
            <a:r>
              <a:rPr lang="en-US" sz="2000" dirty="0" smtClean="0">
                <a:latin typeface="Times New Roman" pitchFamily="18" charset="0"/>
                <a:cs typeface="Times New Roman" pitchFamily="18" charset="0"/>
              </a:rPr>
              <a:t>the external </a:t>
            </a:r>
            <a:r>
              <a:rPr lang="en-US" sz="2000" dirty="0">
                <a:latin typeface="Times New Roman" pitchFamily="18" charset="0"/>
                <a:cs typeface="Times New Roman" pitchFamily="18" charset="0"/>
              </a:rPr>
              <a:t>load P.</a:t>
            </a:r>
          </a:p>
          <a:p>
            <a:pPr algn="l" rtl="0"/>
            <a:r>
              <a:rPr lang="en-US" sz="2000" dirty="0">
                <a:latin typeface="Times New Roman" pitchFamily="18" charset="0"/>
                <a:cs typeface="Times New Roman" pitchFamily="18" charset="0"/>
              </a:rPr>
              <a:t>These internal forces are called shear forces and when they are divided by </a:t>
            </a:r>
            <a:r>
              <a:rPr lang="en-US" sz="2000" dirty="0" smtClean="0">
                <a:latin typeface="Times New Roman" pitchFamily="18" charset="0"/>
                <a:cs typeface="Times New Roman" pitchFamily="18" charset="0"/>
              </a:rPr>
              <a:t>the corresponding </a:t>
            </a:r>
            <a:r>
              <a:rPr lang="en-US" sz="2000" dirty="0">
                <a:latin typeface="Times New Roman" pitchFamily="18" charset="0"/>
                <a:cs typeface="Times New Roman" pitchFamily="18" charset="0"/>
              </a:rPr>
              <a:t>section area, we </a:t>
            </a:r>
            <a:r>
              <a:rPr lang="en-US" sz="2000" dirty="0" smtClean="0">
                <a:latin typeface="Times New Roman" pitchFamily="18" charset="0"/>
                <a:cs typeface="Times New Roman" pitchFamily="18" charset="0"/>
              </a:rPr>
              <a:t>obtain </a:t>
            </a:r>
            <a:r>
              <a:rPr lang="en-US" sz="2000" dirty="0">
                <a:latin typeface="Times New Roman" pitchFamily="18" charset="0"/>
                <a:cs typeface="Times New Roman" pitchFamily="18" charset="0"/>
              </a:rPr>
              <a:t>the shear stress on that section</a:t>
            </a:r>
            <a:r>
              <a:rPr lang="en-US" sz="2000" dirty="0" smtClean="0">
                <a:latin typeface="Times New Roman" pitchFamily="18" charset="0"/>
                <a:cs typeface="Times New Roman" pitchFamily="18" charset="0"/>
              </a:rPr>
              <a:t>.</a:t>
            </a:r>
          </a:p>
          <a:p>
            <a:pPr algn="l" rtl="0"/>
            <a:endParaRPr lang="en-US" sz="2000" dirty="0" smtClean="0">
              <a:latin typeface="Times New Roman" pitchFamily="18" charset="0"/>
              <a:cs typeface="Times New Roman" pitchFamily="18" charset="0"/>
            </a:endParaRPr>
          </a:p>
          <a:p>
            <a:pPr algn="l" rtl="0"/>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 (1)</a:t>
            </a:r>
          </a:p>
          <a:p>
            <a:pPr algn="l" rtl="0"/>
            <a:endParaRPr lang="en-US" sz="2000" dirty="0" smtClean="0">
              <a:latin typeface="Times New Roman" pitchFamily="18" charset="0"/>
              <a:cs typeface="Times New Roman" pitchFamily="18" charset="0"/>
            </a:endParaRPr>
          </a:p>
          <a:p>
            <a:pPr algn="l" rtl="0"/>
            <a:r>
              <a:rPr lang="en-US" sz="2000" dirty="0">
                <a:latin typeface="Times New Roman" pitchFamily="18" charset="0"/>
                <a:cs typeface="Times New Roman" pitchFamily="18" charset="0"/>
              </a:rPr>
              <a:t>Equation </a:t>
            </a:r>
            <a:r>
              <a:rPr lang="en-US" sz="2000" dirty="0" smtClean="0">
                <a:latin typeface="Times New Roman" pitchFamily="18" charset="0"/>
                <a:cs typeface="Times New Roman" pitchFamily="18" charset="0"/>
              </a:rPr>
              <a:t>1 </a:t>
            </a:r>
            <a:r>
              <a:rPr lang="en-US" sz="2000" dirty="0">
                <a:latin typeface="Times New Roman" pitchFamily="18" charset="0"/>
                <a:cs typeface="Times New Roman" pitchFamily="18" charset="0"/>
              </a:rPr>
              <a:t>defines the average value of the shear stress on the cross section and the</a:t>
            </a:r>
          </a:p>
          <a:p>
            <a:pPr algn="l" rtl="0"/>
            <a:r>
              <a:rPr lang="en-US" sz="2000" dirty="0">
                <a:latin typeface="Times New Roman" pitchFamily="18" charset="0"/>
                <a:cs typeface="Times New Roman" pitchFamily="18" charset="0"/>
              </a:rPr>
              <a:t>distribution of them over the area is not uniform.</a:t>
            </a:r>
          </a:p>
          <a:p>
            <a:pPr algn="l" rtl="0"/>
            <a:r>
              <a:rPr lang="en-US" sz="2000" dirty="0">
                <a:latin typeface="Times New Roman" pitchFamily="18" charset="0"/>
                <a:cs typeface="Times New Roman" pitchFamily="18" charset="0"/>
              </a:rPr>
              <a:t>In general, the shear stress is found to be maximum at the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and zero at certain</a:t>
            </a:r>
          </a:p>
          <a:p>
            <a:pPr algn="l" rtl="0"/>
            <a:r>
              <a:rPr lang="en-US" sz="2000" dirty="0">
                <a:latin typeface="Times New Roman" pitchFamily="18" charset="0"/>
                <a:cs typeface="Times New Roman" pitchFamily="18" charset="0"/>
              </a:rPr>
              <a:t>locations on the edge. This will be dealt in detail in shear stresses in beams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l" rtl="0"/>
            <a:r>
              <a:rPr lang="en-US" sz="2000" dirty="0">
                <a:latin typeface="Times New Roman" pitchFamily="18" charset="0"/>
                <a:cs typeface="Times New Roman" pitchFamily="18" charset="0"/>
              </a:rPr>
              <a:t>In figure </a:t>
            </a:r>
            <a:r>
              <a:rPr lang="en-US" sz="2000" dirty="0" smtClean="0">
                <a:latin typeface="Times New Roman" pitchFamily="18" charset="0"/>
                <a:cs typeface="Times New Roman" pitchFamily="18" charset="0"/>
              </a:rPr>
              <a:t>1, </a:t>
            </a:r>
            <a:r>
              <a:rPr lang="en-US" sz="2000" dirty="0">
                <a:latin typeface="Times New Roman" pitchFamily="18" charset="0"/>
                <a:cs typeface="Times New Roman" pitchFamily="18" charset="0"/>
              </a:rPr>
              <a:t>the bolt experiences shear stresses on a single plane in its body and hence it</a:t>
            </a:r>
          </a:p>
          <a:p>
            <a:pPr algn="l" rtl="0"/>
            <a:r>
              <a:rPr lang="en-US" sz="2000" dirty="0">
                <a:latin typeface="Times New Roman" pitchFamily="18" charset="0"/>
                <a:cs typeface="Times New Roman" pitchFamily="18" charset="0"/>
              </a:rPr>
              <a:t>is said to be under single shear.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5" y="3365748"/>
            <a:ext cx="67627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106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latin typeface="Times New Roman" pitchFamily="18" charset="0"/>
                <a:cs typeface="Times New Roman" pitchFamily="18" charset="0"/>
              </a:rPr>
              <a:t>force  Shear</a:t>
            </a:r>
          </a:p>
        </p:txBody>
      </p:sp>
      <p:sp>
        <p:nvSpPr>
          <p:cNvPr id="4" name="عنصر نائب للمحتوى 3"/>
          <p:cNvSpPr>
            <a:spLocks noGrp="1"/>
          </p:cNvSpPr>
          <p:nvPr>
            <p:ph idx="1"/>
          </p:nvPr>
        </p:nvSpPr>
        <p:spPr/>
        <p:txBody>
          <a:bodyPr>
            <a:normAutofit fontScale="85000" lnSpcReduction="10000"/>
          </a:bodyPr>
          <a:lstStyle/>
          <a:p>
            <a:pPr algn="l" rtl="0"/>
            <a:endParaRPr lang="en-US" dirty="0" smtClean="0"/>
          </a:p>
          <a:p>
            <a:pPr algn="l" rtl="0"/>
            <a:endParaRPr lang="en-US" dirty="0"/>
          </a:p>
          <a:p>
            <a:pPr algn="l" rtl="0"/>
            <a:endParaRPr lang="en-US" dirty="0" smtClean="0"/>
          </a:p>
          <a:p>
            <a:pPr algn="ctr" rtl="0"/>
            <a:r>
              <a:rPr lang="en-US" sz="1800" dirty="0">
                <a:latin typeface="Times New Roman" pitchFamily="18" charset="0"/>
                <a:cs typeface="Times New Roman" pitchFamily="18" charset="0"/>
              </a:rPr>
              <a:t>figure 2</a:t>
            </a:r>
          </a:p>
          <a:p>
            <a:pPr algn="l" rtl="0"/>
            <a:r>
              <a:rPr lang="en-US" sz="2000" dirty="0">
                <a:latin typeface="Times New Roman" pitchFamily="18" charset="0"/>
                <a:cs typeface="Times New Roman" pitchFamily="18" charset="0"/>
              </a:rPr>
              <a:t>In figure </a:t>
            </a:r>
            <a:r>
              <a:rPr lang="en-US" sz="2000" dirty="0" smtClean="0">
                <a:latin typeface="Times New Roman" pitchFamily="18" charset="0"/>
                <a:cs typeface="Times New Roman" pitchFamily="18" charset="0"/>
              </a:rPr>
              <a:t>2, </a:t>
            </a:r>
            <a:r>
              <a:rPr lang="en-US" sz="2000" dirty="0">
                <a:latin typeface="Times New Roman" pitchFamily="18" charset="0"/>
                <a:cs typeface="Times New Roman" pitchFamily="18" charset="0"/>
              </a:rPr>
              <a:t>the bolt experiences shear on two sections AA and BB. Hence, the bolt </a:t>
            </a:r>
            <a:r>
              <a:rPr lang="en-US" sz="2000" dirty="0" smtClean="0">
                <a:latin typeface="Times New Roman" pitchFamily="18" charset="0"/>
                <a:cs typeface="Times New Roman" pitchFamily="18" charset="0"/>
              </a:rPr>
              <a:t>is said </a:t>
            </a:r>
            <a:r>
              <a:rPr lang="en-US" sz="2000" dirty="0">
                <a:latin typeface="Times New Roman" pitchFamily="18" charset="0"/>
                <a:cs typeface="Times New Roman" pitchFamily="18" charset="0"/>
              </a:rPr>
              <a:t>to be under double shear and the shear stress on each section </a:t>
            </a:r>
            <a:r>
              <a:rPr lang="en-US" sz="2000" dirty="0" smtClean="0">
                <a:latin typeface="Times New Roman" pitchFamily="18" charset="0"/>
                <a:cs typeface="Times New Roman" pitchFamily="18" charset="0"/>
              </a:rPr>
              <a:t>is</a:t>
            </a:r>
          </a:p>
          <a:p>
            <a:pPr marL="0" indent="0" algn="l" rtl="0">
              <a:buNone/>
            </a:pPr>
            <a:r>
              <a:rPr lang="en-US" sz="2000" dirty="0" smtClean="0">
                <a:latin typeface="Times New Roman" pitchFamily="18" charset="0"/>
                <a:cs typeface="Times New Roman" pitchFamily="18" charset="0"/>
              </a:rPr>
              <a:t>                      …………(2)</a:t>
            </a:r>
          </a:p>
          <a:p>
            <a:pPr algn="l" rtl="0"/>
            <a:endParaRPr lang="en-US" sz="2000" dirty="0">
              <a:latin typeface="Times New Roman" pitchFamily="18" charset="0"/>
              <a:cs typeface="Times New Roman" pitchFamily="18" charset="0"/>
            </a:endParaRPr>
          </a:p>
          <a:p>
            <a:pPr marL="0" indent="0" algn="l" rtl="0">
              <a:buNone/>
            </a:pPr>
            <a:r>
              <a:rPr lang="en-US" sz="2000" dirty="0">
                <a:latin typeface="Times New Roman" pitchFamily="18" charset="0"/>
                <a:cs typeface="Times New Roman" pitchFamily="18" charset="0"/>
              </a:rPr>
              <a:t>Assuming that the same bolt is used in the assembly as shown in figure </a:t>
            </a:r>
            <a:r>
              <a:rPr lang="en-US" sz="2000" dirty="0" smtClean="0">
                <a:latin typeface="Times New Roman" pitchFamily="18" charset="0"/>
                <a:cs typeface="Times New Roman" pitchFamily="18" charset="0"/>
              </a:rPr>
              <a:t>1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2 </a:t>
            </a:r>
            <a:r>
              <a:rPr lang="en-US" sz="2000" dirty="0">
                <a:latin typeface="Times New Roman" pitchFamily="18" charset="0"/>
                <a:cs typeface="Times New Roman" pitchFamily="18" charset="0"/>
              </a:rPr>
              <a:t>and</a:t>
            </a:r>
          </a:p>
          <a:p>
            <a:pPr marL="0" indent="0" algn="l" rtl="0">
              <a:buNone/>
            </a:pPr>
            <a:r>
              <a:rPr lang="en-US" sz="2000" dirty="0">
                <a:latin typeface="Times New Roman" pitchFamily="18" charset="0"/>
                <a:cs typeface="Times New Roman" pitchFamily="18" charset="0"/>
              </a:rPr>
              <a:t>the same load P is applied on the plates, we can conclude that the shear stress is reduced</a:t>
            </a:r>
          </a:p>
          <a:p>
            <a:pPr marL="0" indent="0" algn="l" rtl="0">
              <a:buNone/>
            </a:pPr>
            <a:r>
              <a:rPr lang="en-US" sz="2000" dirty="0">
                <a:latin typeface="Times New Roman" pitchFamily="18" charset="0"/>
                <a:cs typeface="Times New Roman" pitchFamily="18" charset="0"/>
              </a:rPr>
              <a:t>by half in double shear when compared to a single shear.</a:t>
            </a:r>
          </a:p>
          <a:p>
            <a:pPr algn="l" rtl="0"/>
            <a:r>
              <a:rPr lang="en-US" sz="2000" dirty="0">
                <a:latin typeface="Times New Roman" pitchFamily="18" charset="0"/>
                <a:cs typeface="Times New Roman" pitchFamily="18" charset="0"/>
              </a:rPr>
              <a:t>Shear stresses are generally found in bolts, pins and rivets that are used to connect</a:t>
            </a:r>
          </a:p>
          <a:p>
            <a:pPr marL="0" indent="0" algn="l" rtl="0">
              <a:buNone/>
            </a:pPr>
            <a:r>
              <a:rPr lang="en-US" sz="2000" dirty="0">
                <a:latin typeface="Times New Roman" pitchFamily="18" charset="0"/>
                <a:cs typeface="Times New Roman" pitchFamily="18" charset="0"/>
              </a:rPr>
              <a:t>various structural members and machine components.</a:t>
            </a:r>
            <a:endParaRPr lang="en-US" sz="2000" dirty="0" smtClean="0">
              <a:latin typeface="Times New Roman" pitchFamily="18" charset="0"/>
              <a:cs typeface="Times New Roman" pitchFamily="18" charset="0"/>
            </a:endParaRPr>
          </a:p>
          <a:p>
            <a:pPr algn="l" rtl="0"/>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293" y="1477543"/>
            <a:ext cx="5276506"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3793" y="3717032"/>
            <a:ext cx="1057275"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1417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3200" b="1" dirty="0" smtClean="0">
                <a:solidFill>
                  <a:prstClr val="black"/>
                </a:solidFill>
                <a:latin typeface="Times New Roman" pitchFamily="18" charset="0"/>
                <a:ea typeface="+mn-ea"/>
                <a:cs typeface="Times New Roman" pitchFamily="18" charset="0"/>
              </a:rPr>
              <a:t> the Fracture</a:t>
            </a:r>
            <a:r>
              <a:rPr lang="ar-IQ" sz="3200" b="1" dirty="0" smtClean="0">
                <a:solidFill>
                  <a:prstClr val="black"/>
                </a:solidFill>
                <a:latin typeface="Times New Roman" pitchFamily="18" charset="0"/>
                <a:ea typeface="+mn-ea"/>
                <a:cs typeface="Times New Roman" pitchFamily="18" charset="0"/>
              </a:rPr>
              <a:t> </a:t>
            </a:r>
            <a:r>
              <a:rPr lang="en-US" sz="3200" b="1" dirty="0" smtClean="0">
                <a:solidFill>
                  <a:prstClr val="black"/>
                </a:solidFill>
                <a:latin typeface="Times New Roman" pitchFamily="18" charset="0"/>
                <a:ea typeface="+mn-ea"/>
                <a:cs typeface="Times New Roman" pitchFamily="18" charset="0"/>
              </a:rPr>
              <a:t>and toughness in materials</a:t>
            </a:r>
            <a:endParaRPr lang="en-US" sz="3200" b="1" dirty="0"/>
          </a:p>
        </p:txBody>
      </p:sp>
      <p:sp>
        <p:nvSpPr>
          <p:cNvPr id="3" name="عنصر نائب للمحتوى 2"/>
          <p:cNvSpPr>
            <a:spLocks noGrp="1"/>
          </p:cNvSpPr>
          <p:nvPr>
            <p:ph idx="1"/>
          </p:nvPr>
        </p:nvSpPr>
        <p:spPr/>
        <p:txBody>
          <a:bodyPr>
            <a:normAutofit lnSpcReduction="10000"/>
          </a:bodyPr>
          <a:lstStyle/>
          <a:p>
            <a:pPr algn="l" rtl="0"/>
            <a:r>
              <a:rPr lang="en-US" sz="2400" dirty="0">
                <a:latin typeface="Times New Roman" pitchFamily="18" charset="0"/>
                <a:cs typeface="Times New Roman" pitchFamily="18" charset="0"/>
              </a:rPr>
              <a:t>if a material contains a crack, and is </a:t>
            </a:r>
            <a:r>
              <a:rPr lang="en-US" sz="2400" dirty="0" smtClean="0">
                <a:latin typeface="Times New Roman" pitchFamily="18" charset="0"/>
                <a:cs typeface="Times New Roman" pitchFamily="18" charset="0"/>
              </a:rPr>
              <a:t>sufficiently</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stressed</a:t>
            </a:r>
            <a:r>
              <a:rPr lang="en-US" sz="2400" dirty="0">
                <a:latin typeface="Times New Roman" pitchFamily="18" charset="0"/>
                <a:cs typeface="Times New Roman" pitchFamily="18" charset="0"/>
              </a:rPr>
              <a:t>, the crack becomes unstable and </a:t>
            </a:r>
            <a:r>
              <a:rPr lang="en-US" sz="2400" dirty="0" smtClean="0">
                <a:latin typeface="Times New Roman" pitchFamily="18" charset="0"/>
                <a:cs typeface="Times New Roman" pitchFamily="18" charset="0"/>
              </a:rPr>
              <a:t>grows</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t>
            </a:r>
            <a:r>
              <a:rPr lang="en-US" sz="2400" dirty="0">
                <a:latin typeface="Times New Roman" pitchFamily="18" charset="0"/>
                <a:cs typeface="Times New Roman" pitchFamily="18" charset="0"/>
              </a:rPr>
              <a:t>up to the speed of sound</a:t>
            </a:r>
          </a:p>
          <a:p>
            <a:pPr marL="0" indent="0" algn="l" rtl="0">
              <a:buNone/>
            </a:pP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the </a:t>
            </a:r>
            <a:r>
              <a:rPr lang="en-US" sz="2400" dirty="0" smtClean="0">
                <a:latin typeface="Times New Roman" pitchFamily="18" charset="0"/>
                <a:cs typeface="Times New Roman" pitchFamily="18" charset="0"/>
              </a:rPr>
              <a:t>material</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cause catastrophically rapid fracture, or fast fracture at </a:t>
            </a:r>
            <a:r>
              <a:rPr lang="en-US" sz="2400" dirty="0" smtClean="0">
                <a:latin typeface="Times New Roman" pitchFamily="18" charset="0"/>
                <a:cs typeface="Times New Roman" pitchFamily="18" charset="0"/>
              </a:rPr>
              <a:t>a</a:t>
            </a:r>
            <a:r>
              <a:rPr lang="ar-IQ"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stress </a:t>
            </a:r>
            <a:r>
              <a:rPr lang="en-US" sz="2400" dirty="0">
                <a:latin typeface="Times New Roman" pitchFamily="18" charset="0"/>
                <a:cs typeface="Times New Roman" pitchFamily="18" charset="0"/>
              </a:rPr>
              <a:t>less than the yield stress</a:t>
            </a:r>
            <a:r>
              <a:rPr lang="en-US" sz="2400" dirty="0" smtClean="0">
                <a:latin typeface="Times New Roman" pitchFamily="18" charset="0"/>
                <a:cs typeface="Times New Roman" pitchFamily="18" charset="0"/>
              </a:rPr>
              <a:t>.</a:t>
            </a:r>
          </a:p>
          <a:p>
            <a:pPr marL="0" indent="0" algn="l" rtl="0">
              <a:buNone/>
            </a:pPr>
            <a:endParaRPr lang="en-US" sz="2400" dirty="0">
              <a:latin typeface="Times New Roman" pitchFamily="18" charset="0"/>
              <a:cs typeface="Times New Roman" pitchFamily="18" charset="0"/>
            </a:endParaRPr>
          </a:p>
          <a:p>
            <a:pPr marL="0" indent="0" algn="l" rtl="0">
              <a:buNone/>
            </a:pPr>
            <a:r>
              <a:rPr lang="en-US" sz="2800" b="1" dirty="0">
                <a:latin typeface="Times New Roman" pitchFamily="18" charset="0"/>
                <a:cs typeface="Times New Roman" pitchFamily="18" charset="0"/>
              </a:rPr>
              <a:t>Mechanisms of crack </a:t>
            </a:r>
            <a:r>
              <a:rPr lang="en-US" sz="2800" b="1" dirty="0" smtClean="0">
                <a:latin typeface="Times New Roman" pitchFamily="18" charset="0"/>
                <a:cs typeface="Times New Roman" pitchFamily="18" charset="0"/>
              </a:rPr>
              <a:t>propagation</a:t>
            </a:r>
          </a:p>
          <a:p>
            <a:pPr marL="0" indent="0" algn="l" rtl="0">
              <a:buNone/>
            </a:pPr>
            <a:r>
              <a:rPr lang="en-US" sz="2600" b="1" i="1" dirty="0" smtClean="0">
                <a:latin typeface="Times New Roman" pitchFamily="18" charset="0"/>
                <a:cs typeface="Times New Roman" pitchFamily="18" charset="0"/>
              </a:rPr>
              <a:t>1- </a:t>
            </a:r>
            <a:r>
              <a:rPr lang="en-US" sz="2600" b="1" i="1" dirty="0">
                <a:latin typeface="Times New Roman" pitchFamily="18" charset="0"/>
                <a:cs typeface="Times New Roman" pitchFamily="18" charset="0"/>
              </a:rPr>
              <a:t>ductile tearing</a:t>
            </a:r>
          </a:p>
          <a:p>
            <a:pPr marL="0" indent="0" algn="l" rtl="0">
              <a:buNone/>
            </a:pPr>
            <a:r>
              <a:rPr lang="en-US" sz="2600" dirty="0">
                <a:latin typeface="Times New Roman" pitchFamily="18" charset="0"/>
                <a:cs typeface="Times New Roman" pitchFamily="18" charset="0"/>
              </a:rPr>
              <a:t> </a:t>
            </a:r>
            <a:r>
              <a:rPr lang="en-US" sz="2400" dirty="0">
                <a:latin typeface="Times New Roman" pitchFamily="18" charset="0"/>
                <a:cs typeface="Times New Roman" pitchFamily="18" charset="0"/>
              </a:rPr>
              <a:t>what happens when we load a cracked piece of ductile metal in other words, a metal that can flow readily to give large plastic deformations (like pure copper; or mild steel at, or above, room temperature).</a:t>
            </a:r>
          </a:p>
        </p:txBody>
      </p:sp>
    </p:spTree>
    <p:extLst>
      <p:ext uri="{BB962C8B-B14F-4D97-AF65-F5344CB8AC3E}">
        <p14:creationId xmlns:p14="http://schemas.microsoft.com/office/powerpoint/2010/main" val="2041925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prstClr val="black"/>
                </a:solidFill>
                <a:latin typeface="Times New Roman" pitchFamily="18" charset="0"/>
                <a:cs typeface="Times New Roman" pitchFamily="18" charset="0"/>
              </a:rPr>
              <a:t> the Fracture</a:t>
            </a:r>
            <a:r>
              <a:rPr lang="ar-IQ" sz="3200" b="1" dirty="0">
                <a:solidFill>
                  <a:prstClr val="black"/>
                </a:solidFill>
                <a:latin typeface="Times New Roman" pitchFamily="18" charset="0"/>
                <a:cs typeface="Times New Roman" pitchFamily="18" charset="0"/>
              </a:rPr>
              <a:t> </a:t>
            </a:r>
            <a:r>
              <a:rPr lang="en-US" sz="3200" b="1" dirty="0">
                <a:solidFill>
                  <a:prstClr val="black"/>
                </a:solidFill>
                <a:latin typeface="Times New Roman" pitchFamily="18" charset="0"/>
                <a:cs typeface="Times New Roman" pitchFamily="18" charset="0"/>
              </a:rPr>
              <a:t>and toughness in materials</a:t>
            </a:r>
            <a:endParaRPr lang="en-US" dirty="0"/>
          </a:p>
        </p:txBody>
      </p:sp>
      <p:sp>
        <p:nvSpPr>
          <p:cNvPr id="3" name="عنصر نائب للمحتوى 2"/>
          <p:cNvSpPr>
            <a:spLocks noGrp="1"/>
          </p:cNvSpPr>
          <p:nvPr>
            <p:ph idx="1"/>
          </p:nvPr>
        </p:nvSpPr>
        <p:spPr>
          <a:xfrm>
            <a:off x="457200" y="1412776"/>
            <a:ext cx="8229600" cy="4713387"/>
          </a:xfrm>
        </p:spPr>
        <p:txBody>
          <a:bodyPr>
            <a:normAutofit/>
          </a:bodyPr>
          <a:lstStyle/>
          <a:p>
            <a:pPr algn="just" rtl="0"/>
            <a:r>
              <a:rPr lang="en-US" sz="2400" dirty="0">
                <a:latin typeface="Times New Roman" pitchFamily="18" charset="0"/>
                <a:cs typeface="Times New Roman" pitchFamily="18" charset="0"/>
              </a:rPr>
              <a:t>If we load the material sufficiently, we can get fracture to take </a:t>
            </a:r>
            <a:r>
              <a:rPr lang="en-US" sz="2400" dirty="0" smtClean="0">
                <a:latin typeface="Times New Roman" pitchFamily="18" charset="0"/>
                <a:cs typeface="Times New Roman" pitchFamily="18" charset="0"/>
              </a:rPr>
              <a:t>place starting </a:t>
            </a:r>
            <a:r>
              <a:rPr lang="en-US" sz="2400" dirty="0">
                <a:latin typeface="Times New Roman" pitchFamily="18" charset="0"/>
                <a:cs typeface="Times New Roman" pitchFamily="18" charset="0"/>
              </a:rPr>
              <a:t>from the crack. you see that the fracture surface is extremely rough, indicating that a great deal of plastic work has taken place. Let us explain this observation. Whenever a crack is present in a material, the stress close to the crack, local, is greater than the average stress  applied to the piece of material; the </a:t>
            </a:r>
            <a:r>
              <a:rPr lang="en-US" sz="2400" dirty="0" smtClean="0">
                <a:latin typeface="Times New Roman" pitchFamily="18" charset="0"/>
                <a:cs typeface="Times New Roman" pitchFamily="18" charset="0"/>
              </a:rPr>
              <a:t>crack </a:t>
            </a:r>
            <a:r>
              <a:rPr lang="en-US" sz="2400" dirty="0">
                <a:latin typeface="Times New Roman" pitchFamily="18" charset="0"/>
                <a:cs typeface="Times New Roman" pitchFamily="18" charset="0"/>
              </a:rPr>
              <a:t>has the effect of concentrating the stress</a:t>
            </a:r>
            <a:r>
              <a:rPr lang="en-US" sz="2400" dirty="0" smtClean="0">
                <a:latin typeface="Times New Roman" pitchFamily="18" charset="0"/>
                <a:cs typeface="Times New Roman" pitchFamily="18" charset="0"/>
              </a:rPr>
              <a:t>.</a:t>
            </a:r>
          </a:p>
          <a:p>
            <a:pPr algn="just" rtl="0"/>
            <a:endParaRPr lang="en-US" sz="2400" dirty="0" smtClean="0">
              <a:latin typeface="Times New Roman" pitchFamily="18" charset="0"/>
              <a:cs typeface="Times New Roman" pitchFamily="18" charset="0"/>
            </a:endParaRPr>
          </a:p>
          <a:p>
            <a:pPr algn="just" rtl="0"/>
            <a:r>
              <a:rPr lang="en-US" sz="2400" dirty="0">
                <a:latin typeface="Times New Roman" pitchFamily="18" charset="0"/>
                <a:cs typeface="Times New Roman" pitchFamily="18" charset="0"/>
              </a:rPr>
              <a:t>The closer one approaches to the tip of the crack, the higher the local stress becomes until at some distance from the tip of the crack the stress reaches the yield stress,  of the material, and plastic flow occurs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2056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prstClr val="black"/>
                </a:solidFill>
                <a:latin typeface="Times New Roman" pitchFamily="18" charset="0"/>
                <a:cs typeface="Times New Roman" pitchFamily="18" charset="0"/>
              </a:rPr>
              <a:t> the Fracture</a:t>
            </a:r>
            <a:r>
              <a:rPr lang="ar-IQ" sz="3200" b="1" dirty="0">
                <a:solidFill>
                  <a:prstClr val="black"/>
                </a:solidFill>
                <a:latin typeface="Times New Roman" pitchFamily="18" charset="0"/>
                <a:cs typeface="Times New Roman" pitchFamily="18" charset="0"/>
              </a:rPr>
              <a:t> </a:t>
            </a:r>
            <a:r>
              <a:rPr lang="en-US" sz="3200" b="1" dirty="0">
                <a:solidFill>
                  <a:prstClr val="black"/>
                </a:solidFill>
                <a:latin typeface="Times New Roman" pitchFamily="18" charset="0"/>
                <a:cs typeface="Times New Roman" pitchFamily="18" charset="0"/>
              </a:rPr>
              <a:t>and toughness in materials</a:t>
            </a:r>
            <a:endParaRPr lang="en-US" dirty="0"/>
          </a:p>
        </p:txBody>
      </p:sp>
      <p:sp>
        <p:nvSpPr>
          <p:cNvPr id="3" name="عنصر نائب للمحتوى 2"/>
          <p:cNvSpPr>
            <a:spLocks noGrp="1"/>
          </p:cNvSpPr>
          <p:nvPr>
            <p:ph idx="1"/>
          </p:nvPr>
        </p:nvSpPr>
        <p:spPr>
          <a:xfrm>
            <a:off x="457200" y="1412776"/>
            <a:ext cx="8229600" cy="4896544"/>
          </a:xfrm>
        </p:spPr>
        <p:txBody>
          <a:bodyPr>
            <a:normAutofit lnSpcReduction="10000"/>
          </a:bodyPr>
          <a:lstStyle/>
          <a:p>
            <a:pPr algn="l" rtl="0"/>
            <a:r>
              <a:rPr lang="en-US" sz="2400" dirty="0">
                <a:latin typeface="Times New Roman" pitchFamily="18" charset="0"/>
                <a:cs typeface="Times New Roman" pitchFamily="18" charset="0"/>
              </a:rPr>
              <a:t>Note that the zone of plasticity shrinks rapidly as yield stress increases: cracks in soft metals have a large plastic zone; cracks in hard ceramics have a small zone or none at </a:t>
            </a:r>
            <a:r>
              <a:rPr lang="en-US" sz="2400" dirty="0" smtClean="0">
                <a:latin typeface="Times New Roman" pitchFamily="18" charset="0"/>
                <a:cs typeface="Times New Roman" pitchFamily="18" charset="0"/>
              </a:rPr>
              <a:t>all. Even </a:t>
            </a:r>
            <a:r>
              <a:rPr lang="en-US" sz="2400" dirty="0">
                <a:latin typeface="Times New Roman" pitchFamily="18" charset="0"/>
                <a:cs typeface="Times New Roman" pitchFamily="18" charset="0"/>
              </a:rPr>
              <a:t>when nominally pure, most metals contain tiny inclusions (or particles) of chemical compounds formed by the reaction between the metal and impurity atoms. </a:t>
            </a:r>
            <a:endParaRPr lang="en-US" sz="2400" dirty="0" smtClean="0">
              <a:latin typeface="Times New Roman" pitchFamily="18" charset="0"/>
              <a:cs typeface="Times New Roman" pitchFamily="18" charset="0"/>
            </a:endParaRPr>
          </a:p>
          <a:p>
            <a:pPr algn="l" rtl="0"/>
            <a:endParaRPr lang="en-US" sz="2400" dirty="0" smtClean="0">
              <a:latin typeface="Times New Roman" pitchFamily="18" charset="0"/>
              <a:cs typeface="Times New Roman" pitchFamily="18" charset="0"/>
            </a:endParaRPr>
          </a:p>
          <a:p>
            <a:pPr algn="l" rtl="0"/>
            <a:r>
              <a:rPr lang="en-US" sz="2400" dirty="0">
                <a:latin typeface="Times New Roman" pitchFamily="18" charset="0"/>
                <a:cs typeface="Times New Roman" pitchFamily="18" charset="0"/>
              </a:rPr>
              <a:t>Within the plastic zone, plastic flow takes place around these inclusions, leading to elongated cavities, as shown in Figure 1. As plastic flow progresses, these cavities link up, and the crack advances by means of this ductile tearing. The plastic flow at the crack tip naturally turns our initially sharp crack into a blunt crack.</a:t>
            </a:r>
          </a:p>
        </p:txBody>
      </p:sp>
    </p:spTree>
    <p:extLst>
      <p:ext uri="{BB962C8B-B14F-4D97-AF65-F5344CB8AC3E}">
        <p14:creationId xmlns:p14="http://schemas.microsoft.com/office/powerpoint/2010/main" val="376750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prstClr val="black"/>
                </a:solidFill>
                <a:latin typeface="Times New Roman" pitchFamily="18" charset="0"/>
                <a:cs typeface="Times New Roman" pitchFamily="18" charset="0"/>
              </a:rPr>
              <a:t> the Fracture</a:t>
            </a:r>
            <a:r>
              <a:rPr lang="ar-IQ" sz="3200" b="1" dirty="0">
                <a:solidFill>
                  <a:prstClr val="black"/>
                </a:solidFill>
                <a:latin typeface="Times New Roman" pitchFamily="18" charset="0"/>
                <a:cs typeface="Times New Roman" pitchFamily="18" charset="0"/>
              </a:rPr>
              <a:t> </a:t>
            </a:r>
            <a:r>
              <a:rPr lang="en-US" sz="3200" b="1" dirty="0">
                <a:solidFill>
                  <a:prstClr val="black"/>
                </a:solidFill>
                <a:latin typeface="Times New Roman" pitchFamily="18" charset="0"/>
                <a:cs typeface="Times New Roman" pitchFamily="18" charset="0"/>
              </a:rPr>
              <a:t>and toughness in materials</a:t>
            </a:r>
            <a:endParaRPr lang="en-US" dirty="0"/>
          </a:p>
        </p:txBody>
      </p:sp>
      <p:sp>
        <p:nvSpPr>
          <p:cNvPr id="3" name="عنصر نائب للمحتوى 2"/>
          <p:cNvSpPr>
            <a:spLocks noGrp="1"/>
          </p:cNvSpPr>
          <p:nvPr>
            <p:ph idx="1"/>
          </p:nvPr>
        </p:nvSpPr>
        <p:spPr/>
        <p:txBody>
          <a:bodyPr>
            <a:normAutofit/>
          </a:bodyPr>
          <a:lstStyle/>
          <a:p>
            <a:pPr marL="0" indent="0" algn="l" rtl="0">
              <a:buNone/>
            </a:pPr>
            <a:r>
              <a:rPr lang="en-US" sz="2400" dirty="0">
                <a:solidFill>
                  <a:prstClr val="black"/>
                </a:solidFill>
                <a:latin typeface="Times New Roman" pitchFamily="18" charset="0"/>
                <a:cs typeface="Times New Roman" pitchFamily="18" charset="0"/>
              </a:rPr>
              <a:t> </a:t>
            </a:r>
            <a:r>
              <a:rPr lang="en-US" sz="2400" dirty="0" smtClean="0">
                <a:solidFill>
                  <a:prstClr val="black"/>
                </a:solidFill>
                <a:latin typeface="Times New Roman" pitchFamily="18" charset="0"/>
                <a:cs typeface="Times New Roman" pitchFamily="18" charset="0"/>
              </a:rPr>
              <a:t>  </a:t>
            </a:r>
            <a:r>
              <a:rPr lang="en-US" sz="1800" dirty="0" smtClean="0">
                <a:solidFill>
                  <a:prstClr val="black"/>
                </a:solidFill>
                <a:latin typeface="Times New Roman" pitchFamily="18" charset="0"/>
                <a:cs typeface="Times New Roman" pitchFamily="18" charset="0"/>
              </a:rPr>
              <a:t>Figure 1</a:t>
            </a:r>
          </a:p>
          <a:p>
            <a:pPr algn="l" rtl="0"/>
            <a:endParaRPr lang="en-US" dirty="0" smtClean="0"/>
          </a:p>
          <a:p>
            <a:pPr algn="l" rtl="0"/>
            <a:endParaRPr lang="en-US" dirty="0" smtClean="0"/>
          </a:p>
          <a:p>
            <a:pPr algn="l" rtl="0"/>
            <a:endParaRPr lang="en-US" dirty="0"/>
          </a:p>
          <a:p>
            <a:pPr algn="l" rtl="0"/>
            <a:r>
              <a:rPr lang="en-US" sz="2400" dirty="0">
                <a:latin typeface="Times New Roman" pitchFamily="18" charset="0"/>
                <a:cs typeface="Times New Roman" pitchFamily="18" charset="0"/>
              </a:rPr>
              <a:t>The important thing about crack growth by ductile tearing is that it consumes a lot of energy by plastic flow; the bigger the plastic zone, the more energy is absorbed. This is why ductile metals are so tough. Other materials, too, owe their toughness to this </a:t>
            </a:r>
            <a:r>
              <a:rPr lang="en-US" sz="2400" dirty="0" smtClean="0">
                <a:latin typeface="Times New Roman" pitchFamily="18" charset="0"/>
                <a:cs typeface="Times New Roman" pitchFamily="18" charset="0"/>
              </a:rPr>
              <a:t>behavior </a:t>
            </a:r>
            <a:r>
              <a:rPr lang="en-US" sz="2400" dirty="0" err="1" smtClean="0">
                <a:latin typeface="Times New Roman" pitchFamily="18" charset="0"/>
                <a:cs typeface="Times New Roman" pitchFamily="18" charset="0"/>
              </a:rPr>
              <a:t>plasticine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one, and some polymers also exhibit toughening by processes similar to ductile tearing.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0442" y="1556792"/>
            <a:ext cx="4514850"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649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prstClr val="black"/>
                </a:solidFill>
                <a:latin typeface="Times New Roman" pitchFamily="18" charset="0"/>
                <a:cs typeface="Times New Roman" pitchFamily="18" charset="0"/>
              </a:rPr>
              <a:t> the Fracture</a:t>
            </a:r>
            <a:r>
              <a:rPr lang="ar-IQ" sz="3200" b="1" dirty="0">
                <a:solidFill>
                  <a:prstClr val="black"/>
                </a:solidFill>
                <a:latin typeface="Times New Roman" pitchFamily="18" charset="0"/>
                <a:cs typeface="Times New Roman" pitchFamily="18" charset="0"/>
              </a:rPr>
              <a:t> </a:t>
            </a:r>
            <a:r>
              <a:rPr lang="en-US" sz="3200" b="1" dirty="0">
                <a:solidFill>
                  <a:prstClr val="black"/>
                </a:solidFill>
                <a:latin typeface="Times New Roman" pitchFamily="18" charset="0"/>
                <a:cs typeface="Times New Roman" pitchFamily="18" charset="0"/>
              </a:rPr>
              <a:t>and toughness in materials</a:t>
            </a:r>
            <a:endParaRPr lang="en-US" dirty="0"/>
          </a:p>
        </p:txBody>
      </p:sp>
      <p:sp>
        <p:nvSpPr>
          <p:cNvPr id="3" name="عنصر نائب للمحتوى 2"/>
          <p:cNvSpPr>
            <a:spLocks noGrp="1"/>
          </p:cNvSpPr>
          <p:nvPr>
            <p:ph idx="1"/>
          </p:nvPr>
        </p:nvSpPr>
        <p:spPr/>
        <p:txBody>
          <a:bodyPr>
            <a:normAutofit fontScale="92500" lnSpcReduction="10000"/>
          </a:bodyPr>
          <a:lstStyle/>
          <a:p>
            <a:pPr algn="l" rtl="0"/>
            <a:r>
              <a:rPr lang="en-US" sz="2400" b="1" dirty="0" smtClean="0">
                <a:latin typeface="Times New Roman" pitchFamily="18" charset="0"/>
                <a:cs typeface="Times New Roman" pitchFamily="18" charset="0"/>
              </a:rPr>
              <a:t>2- cleavage</a:t>
            </a:r>
          </a:p>
          <a:p>
            <a:pPr algn="just" rtl="0"/>
            <a:r>
              <a:rPr lang="en-US" sz="2200" dirty="0">
                <a:latin typeface="Times New Roman" pitchFamily="18" charset="0"/>
                <a:cs typeface="Times New Roman" pitchFamily="18" charset="0"/>
              </a:rPr>
              <a:t>If you now examine the fracture surface of something like a ceramic, or glass, you see a very different state of affairs. Instead of a very rough surface, indicating massive local plastic deformation, you see a rather featureless, flat surface suggesting little or no plastic deformation. How is it that cracks in ceramics or glasses can spread without plastic flow taking place</a:t>
            </a:r>
            <a:r>
              <a:rPr lang="en-US" sz="2200" dirty="0" smtClean="0">
                <a:latin typeface="Times New Roman" pitchFamily="18" charset="0"/>
                <a:cs typeface="Times New Roman" pitchFamily="18" charset="0"/>
              </a:rPr>
              <a:t>?</a:t>
            </a:r>
          </a:p>
          <a:p>
            <a:pPr marL="0" indent="0" algn="just" rtl="0">
              <a:buNone/>
            </a:pPr>
            <a:endParaRPr lang="en-US" sz="2200" dirty="0">
              <a:latin typeface="Times New Roman" pitchFamily="18" charset="0"/>
              <a:cs typeface="Times New Roman" pitchFamily="18" charset="0"/>
            </a:endParaRPr>
          </a:p>
          <a:p>
            <a:pPr algn="just" rtl="0"/>
            <a:r>
              <a:rPr lang="en-US" sz="2200" dirty="0">
                <a:latin typeface="Times New Roman" pitchFamily="18" charset="0"/>
                <a:cs typeface="Times New Roman" pitchFamily="18" charset="0"/>
              </a:rPr>
              <a:t>ceramics and glasses have very high yield strengths, and thus very little plastic deformation takes place at crack tips in these materials.</a:t>
            </a:r>
          </a:p>
          <a:p>
            <a:pPr algn="just" rtl="0"/>
            <a:r>
              <a:rPr lang="en-US" sz="2200" dirty="0">
                <a:latin typeface="Times New Roman" pitchFamily="18" charset="0"/>
                <a:cs typeface="Times New Roman" pitchFamily="18" charset="0"/>
              </a:rPr>
              <a:t> The energy required simply to break the interatomic bonds is much less than that absorbed by ductile tearing in a tough material, and this is why materials like ceramics and glasses are so brittle. It is also why some steels become brittle and fail like glass, at low temperatures.</a:t>
            </a:r>
          </a:p>
        </p:txBody>
      </p:sp>
    </p:spTree>
    <p:extLst>
      <p:ext uri="{BB962C8B-B14F-4D97-AF65-F5344CB8AC3E}">
        <p14:creationId xmlns:p14="http://schemas.microsoft.com/office/powerpoint/2010/main" val="306329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b="1" dirty="0">
                <a:solidFill>
                  <a:prstClr val="black"/>
                </a:solidFill>
                <a:latin typeface="Times New Roman" pitchFamily="18" charset="0"/>
                <a:cs typeface="Times New Roman" pitchFamily="18" charset="0"/>
              </a:rPr>
              <a:t> the Fracture</a:t>
            </a:r>
            <a:r>
              <a:rPr lang="ar-IQ" sz="3200" b="1" dirty="0">
                <a:solidFill>
                  <a:prstClr val="black"/>
                </a:solidFill>
                <a:latin typeface="Times New Roman" pitchFamily="18" charset="0"/>
                <a:cs typeface="Times New Roman" pitchFamily="18" charset="0"/>
              </a:rPr>
              <a:t> </a:t>
            </a:r>
            <a:r>
              <a:rPr lang="en-US" sz="3200" b="1" dirty="0">
                <a:solidFill>
                  <a:prstClr val="black"/>
                </a:solidFill>
                <a:latin typeface="Times New Roman" pitchFamily="18" charset="0"/>
                <a:cs typeface="Times New Roman" pitchFamily="18" charset="0"/>
              </a:rPr>
              <a:t>and toughness in materials</a:t>
            </a:r>
            <a:endParaRPr lang="en-US" dirty="0"/>
          </a:p>
        </p:txBody>
      </p:sp>
      <p:sp>
        <p:nvSpPr>
          <p:cNvPr id="3" name="عنصر نائب للمحتوى 2"/>
          <p:cNvSpPr>
            <a:spLocks noGrp="1"/>
          </p:cNvSpPr>
          <p:nvPr>
            <p:ph idx="1"/>
          </p:nvPr>
        </p:nvSpPr>
        <p:spPr/>
        <p:txBody>
          <a:bodyPr>
            <a:normAutofit/>
          </a:bodyPr>
          <a:lstStyle/>
          <a:p>
            <a:pPr algn="just" rtl="0"/>
            <a:r>
              <a:rPr lang="en-US" sz="2000" dirty="0">
                <a:latin typeface="Times New Roman" pitchFamily="18" charset="0"/>
                <a:cs typeface="Times New Roman" pitchFamily="18" charset="0"/>
              </a:rPr>
              <a:t>At low temperatures metals having </a:t>
            </a:r>
            <a:r>
              <a:rPr lang="en-US" sz="2000" dirty="0" err="1">
                <a:latin typeface="Times New Roman" pitchFamily="18" charset="0"/>
                <a:cs typeface="Times New Roman" pitchFamily="18" charset="0"/>
              </a:rPr>
              <a:t>b.c.c</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c.p.h</a:t>
            </a:r>
            <a:r>
              <a:rPr lang="en-US" sz="2000" dirty="0">
                <a:latin typeface="Times New Roman" pitchFamily="18" charset="0"/>
                <a:cs typeface="Times New Roman" pitchFamily="18" charset="0"/>
              </a:rPr>
              <a:t>. structures become brittle and fail by cleavage, even though they may be tough at or above room temperature</a:t>
            </a:r>
            <a:r>
              <a:rPr lang="en-US" sz="2000" dirty="0" smtClean="0">
                <a:latin typeface="Times New Roman" pitchFamily="18" charset="0"/>
                <a:cs typeface="Times New Roman" pitchFamily="18" charset="0"/>
              </a:rPr>
              <a:t>.</a:t>
            </a:r>
          </a:p>
          <a:p>
            <a:pPr algn="just" rtl="0"/>
            <a:endParaRPr lang="en-US" sz="2000" dirty="0">
              <a:latin typeface="Times New Roman" pitchFamily="18" charset="0"/>
              <a:cs typeface="Times New Roman" pitchFamily="18" charset="0"/>
            </a:endParaRPr>
          </a:p>
          <a:p>
            <a:pPr algn="just" rtl="0"/>
            <a:r>
              <a:rPr lang="en-US" sz="2000" dirty="0">
                <a:latin typeface="Times New Roman" pitchFamily="18" charset="0"/>
                <a:cs typeface="Times New Roman" pitchFamily="18" charset="0"/>
              </a:rPr>
              <a:t>At lower temperatures, this thermal agitation is less, and the dislocations cannot move as easily as they can at room temperature in response to stress the intrinsic lattice resistance increases. The result is that the yield strength rises, and the plastic zone at the crack tip shrinks until it becomes so small that the fracture mechanism changes from ductile tearing to cleavage. This effect is called the ductile to brittle transition. </a:t>
            </a:r>
          </a:p>
        </p:txBody>
      </p:sp>
    </p:spTree>
    <p:extLst>
      <p:ext uri="{BB962C8B-B14F-4D97-AF65-F5344CB8AC3E}">
        <p14:creationId xmlns:p14="http://schemas.microsoft.com/office/powerpoint/2010/main" val="250034223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1072</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force  Shear</vt:lpstr>
      <vt:lpstr>force  Shear</vt:lpstr>
      <vt:lpstr>force  Shear</vt:lpstr>
      <vt:lpstr> the Fracture and toughness in materials</vt:lpstr>
      <vt:lpstr> the Fracture and toughness in materials</vt:lpstr>
      <vt:lpstr> the Fracture and toughness in materials</vt:lpstr>
      <vt:lpstr> the Fracture and toughness in materials</vt:lpstr>
      <vt:lpstr> the Fracture and toughness in materials</vt:lpstr>
      <vt:lpstr> the Fracture and toughness in materials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  Shear</dc:title>
  <dc:creator>acer</dc:creator>
  <cp:lastModifiedBy>Lenovo34</cp:lastModifiedBy>
  <cp:revision>12</cp:revision>
  <dcterms:created xsi:type="dcterms:W3CDTF">2021-02-17T21:51:41Z</dcterms:created>
  <dcterms:modified xsi:type="dcterms:W3CDTF">2021-10-24T21:49:40Z</dcterms:modified>
</cp:coreProperties>
</file>