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  <p:sldMasterId id="2147483738" r:id="rId8"/>
    <p:sldMasterId id="2147483751" r:id="rId9"/>
    <p:sldMasterId id="2147483764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5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9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918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6262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9526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877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2086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2964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086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0164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6859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8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841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379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45367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585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394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676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4437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3215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1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24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24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24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82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2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63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30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5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59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61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56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00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39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87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17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47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43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7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02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34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42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78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784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737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357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44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337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3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43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52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570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444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564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02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593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469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61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0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569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447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74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798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090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5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760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761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568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7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42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595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906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18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333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433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193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406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6603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5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36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791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547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421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23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540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589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949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26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1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6878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385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464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2455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130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974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897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898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D20F-CE07-4347-9B08-909BBEC26A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6223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4D4F-8FC7-475B-A282-B2E342D05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AB361-8C45-4950-B3B8-0219A10745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25093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C925D-4D5C-4944-A3CA-B8DC105928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486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AA0-86AD-4C77-AA44-857DD13B95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019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9C54-93D2-4B90-AC6D-76364E5F9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6145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FEDB7-5937-466F-85F6-8BF8AA75F1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8201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59A3AA-B812-4465-9D86-4BDC570A81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2995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980A-6CA8-40B4-9ACF-7AE86990D5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1486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E97-0782-4383-9F07-7F51086687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0359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8E58-699A-4685-8294-7D6A7FC4D9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29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77B03-56A6-4C65-912A-F99941178CF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19/03/1443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19/03/1443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0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5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1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5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4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5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8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5B31E7E-229F-4797-8F39-EAA2C4A59B96}" type="slidenum">
              <a:rPr lang="en-US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7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6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56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438400" y="152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6417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8531225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Tensile Strength</a:t>
            </a:r>
            <a:r>
              <a:rPr lang="en-US" sz="2800" b="1">
                <a:solidFill>
                  <a:srgbClr val="FF0000"/>
                </a:solidFill>
              </a:rPr>
              <a:t> (Point 3)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- The largest value of stress on the diagram is called 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Tensile Strength(TS) or Ultimate Tensile Strength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 (UTS)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- It is the maximum stress which the material can 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support without breaking.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Fracture</a:t>
            </a:r>
            <a:r>
              <a:rPr lang="en-US" sz="2800" b="1">
                <a:solidFill>
                  <a:srgbClr val="FF0000"/>
                </a:solidFill>
              </a:rPr>
              <a:t> (Point 5)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- If the material is stretched beyond Point 3, the stress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decreases as necking and non-uniform deformation 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occur.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- Fracture will finally occur at Point 5.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981200" y="76200"/>
            <a:ext cx="511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Stress-Strain  Diagram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1119188"/>
            <a:ext cx="86026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</a:rPr>
              <a:t> Normal Load (Axial load):  Load is perpendicular to the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      supporting material.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    - Tension Load:  As the ends of material are pulled apart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       to make the material longer, the load is called a tension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       load.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    - Compression Load:  As the ends of material are pushed in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       to make the material smaller, the load is called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        a compression load.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1752600" y="4648200"/>
            <a:ext cx="4267200" cy="838200"/>
            <a:chOff x="1104" y="2928"/>
            <a:chExt cx="2688" cy="528"/>
          </a:xfrm>
        </p:grpSpPr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1536" y="2928"/>
              <a:ext cx="1776" cy="528"/>
              <a:chOff x="1392" y="3168"/>
              <a:chExt cx="1776" cy="528"/>
            </a:xfrm>
          </p:grpSpPr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1632" y="3312"/>
                <a:ext cx="134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1392" y="3168"/>
                <a:ext cx="24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240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>
              <a:off x="1104" y="3168"/>
              <a:ext cx="43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3312" y="316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2438400" y="5638800"/>
            <a:ext cx="2819400" cy="838200"/>
            <a:chOff x="1392" y="3168"/>
            <a:chExt cx="1776" cy="528"/>
          </a:xfrm>
        </p:grpSpPr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632" y="3312"/>
              <a:ext cx="1344" cy="28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1392" y="3168"/>
              <a:ext cx="240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2928" y="3168"/>
              <a:ext cx="240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1752600" y="60198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257800" y="60198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384925" y="4765675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Tension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232525" y="5756275"/>
            <a:ext cx="182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</a:rPr>
              <a:t>Compression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066800" y="76200"/>
            <a:ext cx="6306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Arial" charset="0"/>
              </a:rPr>
              <a:t>Classifying  </a:t>
            </a: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Loads on Materials</a:t>
            </a:r>
          </a:p>
        </p:txBody>
      </p:sp>
    </p:spTree>
    <p:extLst>
      <p:ext uri="{BB962C8B-B14F-4D97-AF65-F5344CB8AC3E}">
        <p14:creationId xmlns:p14="http://schemas.microsoft.com/office/powerpoint/2010/main" val="765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38400" y="152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28850" y="76200"/>
            <a:ext cx="39805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</a:rPr>
              <a:t>Stress 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>and Strain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5125" y="1260475"/>
            <a:ext cx="739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In order to compare materials, we must have measures.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1854200"/>
            <a:ext cx="4397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>
                <a:solidFill>
                  <a:srgbClr val="000000"/>
                </a:solidFill>
              </a:rPr>
              <a:t> Stress : load per unit Area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6417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129024" name="Object 1024"/>
          <p:cNvGraphicFramePr>
            <a:graphicFrameLocks noChangeAspect="1"/>
          </p:cNvGraphicFramePr>
          <p:nvPr/>
        </p:nvGraphicFramePr>
        <p:xfrm>
          <a:off x="1828800" y="2438400"/>
          <a:ext cx="10668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38400"/>
                        <a:ext cx="1066800" cy="944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667000" y="3429000"/>
            <a:ext cx="3932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F : load applied in pounds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A : cross sectional area in in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²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    : stress in psi</a:t>
            </a:r>
          </a:p>
        </p:txBody>
      </p:sp>
      <p:graphicFrame>
        <p:nvGraphicFramePr>
          <p:cNvPr id="129025" name="Object 1025"/>
          <p:cNvGraphicFramePr>
            <a:graphicFrameLocks noChangeAspect="1"/>
          </p:cNvGraphicFramePr>
          <p:nvPr/>
        </p:nvGraphicFramePr>
        <p:xfrm>
          <a:off x="2667000" y="41910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52280" imgH="152280" progId="Equation.3">
                  <p:embed/>
                </p:oleObj>
              </mc:Choice>
              <mc:Fallback>
                <p:oleObj name="Equation" r:id="rId5" imgW="1522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971800" y="52578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1336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2133600" y="5638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181600" y="5638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5146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812925" y="5375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775325" y="5375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2797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38400" y="152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4296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Strain: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- </a:t>
            </a:r>
            <a:r>
              <a:rPr lang="en-US" sz="2800">
                <a:solidFill>
                  <a:srgbClr val="000000"/>
                </a:solidFill>
              </a:rPr>
              <a:t>Ratio of elongation of a material  to the original length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</a:rPr>
              <a:t>   - unit deformation</a:t>
            </a:r>
          </a:p>
        </p:txBody>
      </p:sp>
      <p:graphicFrame>
        <p:nvGraphicFramePr>
          <p:cNvPr id="130048" name="Object 1024"/>
          <p:cNvGraphicFramePr>
            <a:graphicFrameLocks noChangeAspect="1"/>
          </p:cNvGraphicFramePr>
          <p:nvPr/>
        </p:nvGraphicFramePr>
        <p:xfrm>
          <a:off x="1219200" y="2667000"/>
          <a:ext cx="106680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469800" imgH="431640" progId="Equation.3">
                  <p:embed/>
                </p:oleObj>
              </mc:Choice>
              <mc:Fallback>
                <p:oleObj name="Equation" r:id="rId3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1066800" cy="979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09800" y="3657600"/>
            <a:ext cx="63357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e </a:t>
            </a:r>
            <a:r>
              <a:rPr lang="en-US" sz="2400" b="1">
                <a:solidFill>
                  <a:srgbClr val="000000"/>
                </a:solidFill>
              </a:rPr>
              <a:t>   : elongation (ft)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Lo</a:t>
            </a:r>
            <a:r>
              <a:rPr lang="en-US" sz="2400" b="1">
                <a:solidFill>
                  <a:srgbClr val="000000"/>
                </a:solidFill>
              </a:rPr>
              <a:t> : unloaded(original) length of a material (ft)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 : strain </a:t>
            </a:r>
            <a:r>
              <a:rPr lang="en-US" sz="2400" b="1">
                <a:solidFill>
                  <a:srgbClr val="FF0000"/>
                </a:solidFill>
              </a:rPr>
              <a:t>(ft/ft)</a:t>
            </a:r>
            <a:r>
              <a:rPr lang="en-US" sz="2400" b="1">
                <a:solidFill>
                  <a:srgbClr val="000000"/>
                </a:solidFill>
              </a:rPr>
              <a:t> or </a:t>
            </a:r>
            <a:r>
              <a:rPr lang="en-US" sz="2400" b="1">
                <a:solidFill>
                  <a:srgbClr val="FF0000"/>
                </a:solidFill>
              </a:rPr>
              <a:t>(in/in)</a:t>
            </a:r>
          </a:p>
        </p:txBody>
      </p:sp>
      <p:graphicFrame>
        <p:nvGraphicFramePr>
          <p:cNvPr id="130049" name="Object 1025"/>
          <p:cNvGraphicFramePr>
            <a:graphicFrameLocks noChangeAspect="1"/>
          </p:cNvGraphicFramePr>
          <p:nvPr/>
        </p:nvGraphicFramePr>
        <p:xfrm>
          <a:off x="2362200" y="4495800"/>
          <a:ext cx="31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126720" imgH="152280" progId="Equation.3">
                  <p:embed/>
                </p:oleObj>
              </mc:Choice>
              <mc:Fallback>
                <p:oleObj name="Equation" r:id="rId5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5800"/>
                        <a:ext cx="317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3400" y="5029200"/>
            <a:ext cx="178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Elongation: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30050" name="Object 1026"/>
          <p:cNvGraphicFramePr>
            <a:graphicFrameLocks noChangeAspect="1"/>
          </p:cNvGraphicFramePr>
          <p:nvPr/>
        </p:nvGraphicFramePr>
        <p:xfrm>
          <a:off x="1295400" y="5562600"/>
          <a:ext cx="13271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7" imgW="672840" imgH="228600" progId="Equation.3">
                  <p:embed/>
                </p:oleObj>
              </mc:Choice>
              <mc:Fallback>
                <p:oleObj name="Equation" r:id="rId7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562600"/>
                        <a:ext cx="1327150" cy="450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62200" y="6019800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sz="2400">
                <a:solidFill>
                  <a:srgbClr val="000000"/>
                </a:solidFill>
              </a:rPr>
              <a:t> : loaded length of a  material (ft)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724400" y="2895600"/>
            <a:ext cx="19812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705600" y="28956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724400" y="2667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47244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 flipV="1">
            <a:off x="67056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7056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7620000" y="2590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5410200" y="2362200"/>
            <a:ext cx="523875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Lo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7010400" y="2362200"/>
            <a:ext cx="354013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724400" y="3352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6019800" y="3200400"/>
            <a:ext cx="3810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L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305050" y="76200"/>
            <a:ext cx="455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Stress and Strain</a:t>
            </a:r>
            <a:r>
              <a:rPr lang="en-US" sz="2400">
                <a:solidFill>
                  <a:srgbClr val="000000"/>
                </a:solidFill>
              </a:rPr>
              <a:t>        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2438400" y="152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676400" y="76200"/>
            <a:ext cx="50321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</a:rPr>
              <a:t>Stress-Strain 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>Diagram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173" name="Text Box 1029"/>
          <p:cNvSpPr txBox="1">
            <a:spLocks noChangeArrowheads="1"/>
          </p:cNvSpPr>
          <p:nvPr/>
        </p:nvSpPr>
        <p:spPr bwMode="auto">
          <a:xfrm>
            <a:off x="36417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4" name="Text Box 1030"/>
          <p:cNvSpPr txBox="1">
            <a:spLocks noChangeArrowheads="1"/>
          </p:cNvSpPr>
          <p:nvPr/>
        </p:nvSpPr>
        <p:spPr bwMode="auto">
          <a:xfrm>
            <a:off x="381000" y="1600200"/>
            <a:ext cx="8516938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A plot of Strain vs. Stress.</a:t>
            </a:r>
          </a:p>
          <a:p>
            <a:pPr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>
                <a:solidFill>
                  <a:srgbClr val="000000"/>
                </a:solidFill>
              </a:rPr>
              <a:t>The diagram gives us the behavior of the material and</a:t>
            </a:r>
          </a:p>
          <a:p>
            <a:pPr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material properties.</a:t>
            </a:r>
          </a:p>
          <a:p>
            <a:pPr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>
                <a:solidFill>
                  <a:srgbClr val="000000"/>
                </a:solidFill>
              </a:rPr>
              <a:t> Each material produces a different stress-strain </a:t>
            </a:r>
          </a:p>
          <a:p>
            <a:pPr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diagram.</a:t>
            </a:r>
          </a:p>
        </p:txBody>
      </p:sp>
    </p:spTree>
    <p:extLst>
      <p:ext uri="{BB962C8B-B14F-4D97-AF65-F5344CB8AC3E}">
        <p14:creationId xmlns:p14="http://schemas.microsoft.com/office/powerpoint/2010/main" val="30129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" name="Freeform 113"/>
          <p:cNvSpPr>
            <a:spLocks/>
          </p:cNvSpPr>
          <p:nvPr/>
        </p:nvSpPr>
        <p:spPr bwMode="auto">
          <a:xfrm>
            <a:off x="1752600" y="1828800"/>
            <a:ext cx="5257800" cy="4191000"/>
          </a:xfrm>
          <a:custGeom>
            <a:avLst/>
            <a:gdLst/>
            <a:ahLst/>
            <a:cxnLst>
              <a:cxn ang="0">
                <a:pos x="0" y="2640"/>
              </a:cxn>
              <a:cxn ang="0">
                <a:pos x="288" y="1008"/>
              </a:cxn>
              <a:cxn ang="0">
                <a:pos x="336" y="816"/>
              </a:cxn>
              <a:cxn ang="0">
                <a:pos x="528" y="432"/>
              </a:cxn>
              <a:cxn ang="0">
                <a:pos x="960" y="192"/>
              </a:cxn>
              <a:cxn ang="0">
                <a:pos x="1920" y="0"/>
              </a:cxn>
              <a:cxn ang="0">
                <a:pos x="2640" y="192"/>
              </a:cxn>
              <a:cxn ang="0">
                <a:pos x="3312" y="720"/>
              </a:cxn>
            </a:cxnLst>
            <a:rect l="0" t="0" r="r" b="b"/>
            <a:pathLst>
              <a:path w="3312" h="2640">
                <a:moveTo>
                  <a:pt x="0" y="2640"/>
                </a:moveTo>
                <a:cubicBezTo>
                  <a:pt x="116" y="1976"/>
                  <a:pt x="232" y="1312"/>
                  <a:pt x="288" y="1008"/>
                </a:cubicBezTo>
                <a:cubicBezTo>
                  <a:pt x="344" y="704"/>
                  <a:pt x="296" y="912"/>
                  <a:pt x="336" y="816"/>
                </a:cubicBezTo>
                <a:cubicBezTo>
                  <a:pt x="376" y="720"/>
                  <a:pt x="424" y="536"/>
                  <a:pt x="528" y="432"/>
                </a:cubicBezTo>
                <a:cubicBezTo>
                  <a:pt x="632" y="328"/>
                  <a:pt x="728" y="264"/>
                  <a:pt x="960" y="192"/>
                </a:cubicBezTo>
                <a:cubicBezTo>
                  <a:pt x="1192" y="120"/>
                  <a:pt x="1640" y="0"/>
                  <a:pt x="1920" y="0"/>
                </a:cubicBezTo>
                <a:cubicBezTo>
                  <a:pt x="2200" y="0"/>
                  <a:pt x="2408" y="72"/>
                  <a:pt x="2640" y="192"/>
                </a:cubicBezTo>
                <a:cubicBezTo>
                  <a:pt x="2872" y="312"/>
                  <a:pt x="3092" y="516"/>
                  <a:pt x="3312" y="72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438400" y="152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4191000" y="2098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>
            <a:off x="1768475" y="60198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31" name="Line 83"/>
          <p:cNvSpPr>
            <a:spLocks noChangeShapeType="1"/>
          </p:cNvSpPr>
          <p:nvPr/>
        </p:nvSpPr>
        <p:spPr bwMode="auto">
          <a:xfrm flipV="1">
            <a:off x="2225675" y="3352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32" name="Line 84"/>
          <p:cNvSpPr>
            <a:spLocks noChangeShapeType="1"/>
          </p:cNvSpPr>
          <p:nvPr/>
        </p:nvSpPr>
        <p:spPr bwMode="auto">
          <a:xfrm>
            <a:off x="1828800" y="3352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35" name="Line 87"/>
          <p:cNvSpPr>
            <a:spLocks noChangeShapeType="1"/>
          </p:cNvSpPr>
          <p:nvPr/>
        </p:nvSpPr>
        <p:spPr bwMode="auto">
          <a:xfrm flipH="1">
            <a:off x="1676400" y="1295400"/>
            <a:ext cx="914400" cy="5410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 flipH="1">
            <a:off x="4206875" y="1295400"/>
            <a:ext cx="746125" cy="4724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4038600" y="6172200"/>
            <a:ext cx="2584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Strain (    ) (e/Lo)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4343400" y="563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1295400" y="579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2286000" y="3276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4953000" y="144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7162800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44" name="Oval 96"/>
          <p:cNvSpPr>
            <a:spLocks noChangeArrowheads="1"/>
          </p:cNvSpPr>
          <p:nvPr/>
        </p:nvSpPr>
        <p:spPr bwMode="auto">
          <a:xfrm>
            <a:off x="4130675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45" name="Oval 97"/>
          <p:cNvSpPr>
            <a:spLocks noChangeArrowheads="1"/>
          </p:cNvSpPr>
          <p:nvPr/>
        </p:nvSpPr>
        <p:spPr bwMode="auto">
          <a:xfrm>
            <a:off x="1692275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46" name="Oval 98"/>
          <p:cNvSpPr>
            <a:spLocks noChangeArrowheads="1"/>
          </p:cNvSpPr>
          <p:nvPr/>
        </p:nvSpPr>
        <p:spPr bwMode="auto">
          <a:xfrm>
            <a:off x="2149475" y="3276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47" name="Oval 99"/>
          <p:cNvSpPr>
            <a:spLocks noChangeArrowheads="1"/>
          </p:cNvSpPr>
          <p:nvPr/>
        </p:nvSpPr>
        <p:spPr bwMode="auto">
          <a:xfrm>
            <a:off x="4800600" y="175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48" name="Oval 100"/>
          <p:cNvSpPr>
            <a:spLocks noChangeArrowheads="1"/>
          </p:cNvSpPr>
          <p:nvPr/>
        </p:nvSpPr>
        <p:spPr bwMode="auto">
          <a:xfrm>
            <a:off x="6950075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 rot="-5488897">
            <a:off x="380207" y="4112419"/>
            <a:ext cx="197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Stress  (F/A)</a:t>
            </a:r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>
            <a:off x="13716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2" name="Line 104"/>
          <p:cNvSpPr>
            <a:spLocks noChangeShapeType="1"/>
          </p:cNvSpPr>
          <p:nvPr/>
        </p:nvSpPr>
        <p:spPr bwMode="auto">
          <a:xfrm flipH="1">
            <a:off x="22098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2514600" y="5029200"/>
            <a:ext cx="1139825" cy="822325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Elastic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Region</a:t>
            </a:r>
          </a:p>
        </p:txBody>
      </p:sp>
      <p:sp>
        <p:nvSpPr>
          <p:cNvPr id="2154" name="Line 106"/>
          <p:cNvSpPr>
            <a:spLocks noChangeShapeType="1"/>
          </p:cNvSpPr>
          <p:nvPr/>
        </p:nvSpPr>
        <p:spPr bwMode="auto">
          <a:xfrm>
            <a:off x="2225675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2759075" y="3810000"/>
            <a:ext cx="1098550" cy="822325"/>
          </a:xfrm>
          <a:prstGeom prst="rect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Plastic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00"/>
                </a:solidFill>
              </a:rPr>
              <a:t>Region</a:t>
            </a: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4953000" y="2209800"/>
            <a:ext cx="1589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Strain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Hardening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7086600" y="25146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</a:rPr>
              <a:t>Fracture</a:t>
            </a:r>
          </a:p>
        </p:txBody>
      </p:sp>
      <p:sp>
        <p:nvSpPr>
          <p:cNvPr id="2158" name="Line 110"/>
          <p:cNvSpPr>
            <a:spLocks noChangeShapeType="1"/>
          </p:cNvSpPr>
          <p:nvPr/>
        </p:nvSpPr>
        <p:spPr bwMode="auto">
          <a:xfrm flipH="1">
            <a:off x="1828800" y="1828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9" name="Text Box 111"/>
          <p:cNvSpPr txBox="1">
            <a:spLocks noChangeArrowheads="1"/>
          </p:cNvSpPr>
          <p:nvPr/>
        </p:nvSpPr>
        <p:spPr bwMode="auto">
          <a:xfrm>
            <a:off x="228600" y="990600"/>
            <a:ext cx="1066800" cy="1079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ultimate</a:t>
            </a:r>
          </a:p>
          <a:p>
            <a: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tensile strength</a:t>
            </a:r>
          </a:p>
          <a:p>
            <a: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 flipV="1">
            <a:off x="4876800" y="1905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 flipV="1">
            <a:off x="1752600" y="13716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 rot="-4693875">
            <a:off x="1499394" y="2215357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Slope=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  <p:sp>
        <p:nvSpPr>
          <p:cNvPr id="2165" name="Oval 117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66" name="Oval 118"/>
          <p:cNvSpPr>
            <a:spLocks noChangeArrowheads="1"/>
          </p:cNvSpPr>
          <p:nvPr/>
        </p:nvSpPr>
        <p:spPr bwMode="auto">
          <a:xfrm>
            <a:off x="1676400" y="3276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5257800" y="3581400"/>
            <a:ext cx="3624263" cy="223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u="sng">
                <a:solidFill>
                  <a:srgbClr val="3366FF"/>
                </a:solidFill>
              </a:rPr>
              <a:t>Elastic region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  slope=Young’s(elastic) modulus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  yield strength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u="sng">
                <a:solidFill>
                  <a:srgbClr val="FF0000"/>
                </a:solidFill>
              </a:rPr>
              <a:t>Plastic region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  ultimate tensile strength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  strain hardening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  fracture</a:t>
            </a: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6705600" y="1447800"/>
            <a:ext cx="1157288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necking</a:t>
            </a:r>
          </a:p>
        </p:txBody>
      </p:sp>
      <p:sp>
        <p:nvSpPr>
          <p:cNvPr id="2169" name="Line 121"/>
          <p:cNvSpPr>
            <a:spLocks noChangeShapeType="1"/>
          </p:cNvSpPr>
          <p:nvPr/>
        </p:nvSpPr>
        <p:spPr bwMode="auto">
          <a:xfrm flipH="1">
            <a:off x="6248400" y="1905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70" name="Oval 122"/>
          <p:cNvSpPr>
            <a:spLocks noChangeArrowheads="1"/>
          </p:cNvSpPr>
          <p:nvPr/>
        </p:nvSpPr>
        <p:spPr bwMode="auto">
          <a:xfrm>
            <a:off x="2133600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131072" name="Object 204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2" name="Text Box 124"/>
          <p:cNvSpPr txBox="1">
            <a:spLocks noChangeArrowheads="1"/>
          </p:cNvSpPr>
          <p:nvPr/>
        </p:nvSpPr>
        <p:spPr bwMode="auto">
          <a:xfrm>
            <a:off x="152400" y="2514600"/>
            <a:ext cx="1066800" cy="8350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yield</a:t>
            </a:r>
          </a:p>
          <a:p>
            <a: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strength</a:t>
            </a:r>
          </a:p>
          <a:p>
            <a: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73" name="Line 125"/>
          <p:cNvSpPr>
            <a:spLocks noChangeShapeType="1"/>
          </p:cNvSpPr>
          <p:nvPr/>
        </p:nvSpPr>
        <p:spPr bwMode="auto">
          <a:xfrm>
            <a:off x="1219200" y="2971800"/>
            <a:ext cx="45720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74" name="Line 126"/>
          <p:cNvSpPr>
            <a:spLocks noChangeShapeType="1"/>
          </p:cNvSpPr>
          <p:nvPr/>
        </p:nvSpPr>
        <p:spPr bwMode="auto">
          <a:xfrm>
            <a:off x="1295400" y="1676400"/>
            <a:ext cx="381000" cy="152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131073" name="Object 2049"/>
          <p:cNvGraphicFramePr>
            <a:graphicFrameLocks noChangeAspect="1"/>
          </p:cNvGraphicFramePr>
          <p:nvPr/>
        </p:nvGraphicFramePr>
        <p:xfrm>
          <a:off x="457200" y="1600200"/>
          <a:ext cx="6858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5" imgW="317160" imgH="228600" progId="Equation.3">
                  <p:embed/>
                </p:oleObj>
              </mc:Choice>
              <mc:Fallback>
                <p:oleObj name="Equation" r:id="rId5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6858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4" name="Object 2050"/>
          <p:cNvGraphicFramePr>
            <a:graphicFrameLocks noChangeAspect="1"/>
          </p:cNvGraphicFramePr>
          <p:nvPr/>
        </p:nvGraphicFramePr>
        <p:xfrm>
          <a:off x="457200" y="2895600"/>
          <a:ext cx="4111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7" imgW="190440" imgH="241200" progId="Equation.3">
                  <p:embed/>
                </p:oleObj>
              </mc:Choice>
              <mc:Fallback>
                <p:oleObj name="Equation" r:id="rId7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4111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86" name="Group 138"/>
          <p:cNvGrpSpPr>
            <a:grpSpLocks/>
          </p:cNvGrpSpPr>
          <p:nvPr/>
        </p:nvGrpSpPr>
        <p:grpSpPr bwMode="auto">
          <a:xfrm>
            <a:off x="0" y="5486400"/>
            <a:ext cx="1143000" cy="1100138"/>
            <a:chOff x="0" y="3456"/>
            <a:chExt cx="720" cy="693"/>
          </a:xfrm>
        </p:grpSpPr>
        <p:graphicFrame>
          <p:nvGraphicFramePr>
            <p:cNvPr id="131077" name="Object 2053"/>
            <p:cNvGraphicFramePr>
              <a:graphicFrameLocks noChangeAspect="1"/>
            </p:cNvGraphicFramePr>
            <p:nvPr/>
          </p:nvGraphicFramePr>
          <p:xfrm>
            <a:off x="0" y="3456"/>
            <a:ext cx="72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Equation" r:id="rId9" imgW="507960" imgH="177480" progId="Equation.3">
                    <p:embed/>
                  </p:oleObj>
                </mc:Choice>
                <mc:Fallback>
                  <p:oleObj name="Equation" r:id="rId9" imgW="5079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456"/>
                          <a:ext cx="720" cy="25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1078" name="Object 2054"/>
            <p:cNvGraphicFramePr>
              <a:graphicFrameLocks noChangeAspect="1"/>
            </p:cNvGraphicFramePr>
            <p:nvPr/>
          </p:nvGraphicFramePr>
          <p:xfrm>
            <a:off x="240" y="3696"/>
            <a:ext cx="48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Equation" r:id="rId11" imgW="419040" imgH="393480" progId="Equation.3">
                    <p:embed/>
                  </p:oleObj>
                </mc:Choice>
                <mc:Fallback>
                  <p:oleObj name="Equation" r:id="rId11" imgW="4190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3696"/>
                          <a:ext cx="480" cy="45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82" name="Freeform 134"/>
          <p:cNvSpPr>
            <a:spLocks/>
          </p:cNvSpPr>
          <p:nvPr/>
        </p:nvSpPr>
        <p:spPr bwMode="auto">
          <a:xfrm>
            <a:off x="1143000" y="5410200"/>
            <a:ext cx="9144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192" y="240"/>
              </a:cxn>
              <a:cxn ang="0">
                <a:pos x="480" y="144"/>
              </a:cxn>
              <a:cxn ang="0">
                <a:pos x="576" y="0"/>
              </a:cxn>
            </a:cxnLst>
            <a:rect l="0" t="0" r="r" b="b"/>
            <a:pathLst>
              <a:path w="576" h="288">
                <a:moveTo>
                  <a:pt x="0" y="288"/>
                </a:moveTo>
                <a:cubicBezTo>
                  <a:pt x="56" y="276"/>
                  <a:pt x="112" y="264"/>
                  <a:pt x="192" y="240"/>
                </a:cubicBezTo>
                <a:cubicBezTo>
                  <a:pt x="272" y="216"/>
                  <a:pt x="416" y="184"/>
                  <a:pt x="480" y="144"/>
                </a:cubicBezTo>
                <a:cubicBezTo>
                  <a:pt x="544" y="104"/>
                  <a:pt x="560" y="52"/>
                  <a:pt x="576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graphicFrame>
        <p:nvGraphicFramePr>
          <p:cNvPr id="131075" name="Object 2051"/>
          <p:cNvGraphicFramePr>
            <a:graphicFrameLocks noChangeAspect="1"/>
          </p:cNvGraphicFramePr>
          <p:nvPr/>
        </p:nvGraphicFramePr>
        <p:xfrm>
          <a:off x="5181600" y="6248400"/>
          <a:ext cx="3413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13" imgW="126720" imgH="139680" progId="Equation.3">
                  <p:embed/>
                </p:oleObj>
              </mc:Choice>
              <mc:Fallback>
                <p:oleObj name="Equation" r:id="rId13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6248400"/>
                        <a:ext cx="34131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6" name="Object 2052"/>
          <p:cNvGraphicFramePr>
            <a:graphicFrameLocks noChangeAspect="1"/>
          </p:cNvGraphicFramePr>
          <p:nvPr/>
        </p:nvGraphicFramePr>
        <p:xfrm>
          <a:off x="1981200" y="6159500"/>
          <a:ext cx="12176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15" imgW="774360" imgH="444240" progId="Equation.3">
                  <p:embed/>
                </p:oleObj>
              </mc:Choice>
              <mc:Fallback>
                <p:oleObj name="Equation" r:id="rId15" imgW="774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159500"/>
                        <a:ext cx="1217613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5" name="Line 137"/>
          <p:cNvSpPr>
            <a:spLocks noChangeShapeType="1"/>
          </p:cNvSpPr>
          <p:nvPr/>
        </p:nvSpPr>
        <p:spPr bwMode="auto">
          <a:xfrm flipH="1" flipV="1">
            <a:off x="1752600" y="6400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87" name="Text Box 139"/>
          <p:cNvSpPr txBox="1">
            <a:spLocks noChangeArrowheads="1"/>
          </p:cNvSpPr>
          <p:nvPr/>
        </p:nvSpPr>
        <p:spPr bwMode="auto">
          <a:xfrm>
            <a:off x="1981200" y="76200"/>
            <a:ext cx="511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Stress-Strain  Diagram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Tensile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04867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82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38400" y="152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417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1066800"/>
            <a:ext cx="8632825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Elastic Region</a:t>
            </a:r>
            <a:r>
              <a:rPr lang="en-US" sz="2800" b="1">
                <a:solidFill>
                  <a:srgbClr val="0000FF"/>
                </a:solidFill>
              </a:rPr>
              <a:t> (Point 1 –2)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- The material will return to its original shape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after the material is unloaded( like  a rubber band).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- The stress is linearly proportional to the strain in </a:t>
            </a:r>
          </a:p>
          <a:p>
            <a: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this region.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963738" y="3505200"/>
          <a:ext cx="14843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3505200"/>
                        <a:ext cx="1484312" cy="520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19400" y="4038600"/>
            <a:ext cx="6038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     </a:t>
            </a:r>
            <a:r>
              <a:rPr lang="en-US" sz="2400" b="1">
                <a:solidFill>
                  <a:srgbClr val="000000"/>
                </a:solidFill>
              </a:rPr>
              <a:t>: Stress (psi)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E</a:t>
            </a:r>
            <a:r>
              <a:rPr lang="en-US" sz="2400" b="1">
                <a:solidFill>
                  <a:srgbClr val="000000"/>
                </a:solidFill>
              </a:rPr>
              <a:t>  : Elastic modulus (Young’s Modulus) (psi)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</a:rPr>
              <a:t>     : Strain (in/in)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819400" y="41148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5" imgW="152280" imgH="152280" progId="Equation.3">
                  <p:embed/>
                </p:oleObj>
              </mc:Choice>
              <mc:Fallback>
                <p:oleObj name="Equation" r:id="rId5" imgW="1522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895600" y="4800600"/>
          <a:ext cx="31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7" imgW="126720" imgH="152280" progId="Equation.3">
                  <p:embed/>
                </p:oleObj>
              </mc:Choice>
              <mc:Fallback>
                <p:oleObj name="Equation" r:id="rId7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317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14363" y="5257800"/>
            <a:ext cx="85296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Point 2 : </a:t>
            </a:r>
            <a:r>
              <a:rPr lang="en-US" sz="2800" b="1" u="sng">
                <a:solidFill>
                  <a:srgbClr val="FF0000"/>
                </a:solidFill>
              </a:rPr>
              <a:t>Yield Strength</a:t>
            </a:r>
            <a:r>
              <a:rPr lang="en-US" sz="2800" b="1">
                <a:solidFill>
                  <a:srgbClr val="000000"/>
                </a:solidFill>
              </a:rPr>
              <a:t> : a point at which permanent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deformation occurs.  ( If it is passed, the material will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no longer return to its original length.)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5257800" y="3352800"/>
          <a:ext cx="8382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352800"/>
                        <a:ext cx="838200" cy="790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114800" y="3505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or</a:t>
            </a:r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1" imgW="114120" imgH="215640" progId="Equation.3">
                  <p:embed/>
                </p:oleObj>
              </mc:Choice>
              <mc:Fallback>
                <p:oleObj name="Equation" r:id="rId11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14" imgW="114120" imgH="215640" progId="Equation.3">
                  <p:embed/>
                </p:oleObj>
              </mc:Choice>
              <mc:Fallback>
                <p:oleObj name="Equation" r:id="rId1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981200" y="76200"/>
            <a:ext cx="511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Stress-Strain  Diagram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438400" y="1524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6417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" y="1074738"/>
            <a:ext cx="8542338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Plastic Region</a:t>
            </a:r>
            <a:r>
              <a:rPr lang="en-US" sz="2800" b="1">
                <a:solidFill>
                  <a:srgbClr val="FF0000"/>
                </a:solidFill>
              </a:rPr>
              <a:t> (Point 2 –3)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- If the material is loaded beyond the yield strength,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the material will not return to its original shape 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after unloading.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- It will have some permanent deformation.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- If the material is unloaded at Point 3, the curve will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proceed from Point 3 to Point 4. The slope will be 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the as the slope between Point 1 and 2.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- The distance between Point 1 and 4 indicates the </a:t>
            </a:r>
          </a:p>
          <a:p>
            <a:pPr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</a:rPr>
              <a:t>       amount of permanent deformation.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981200" y="76200"/>
            <a:ext cx="511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Stress-Strain  Diagram</a:t>
            </a: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575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سمة Office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1_سمة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Tensile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acer</dc:creator>
  <cp:lastModifiedBy>Lenovo34</cp:lastModifiedBy>
  <cp:revision>4</cp:revision>
  <dcterms:created xsi:type="dcterms:W3CDTF">2021-01-31T10:21:55Z</dcterms:created>
  <dcterms:modified xsi:type="dcterms:W3CDTF">2021-10-24T21:49:14Z</dcterms:modified>
</cp:coreProperties>
</file>