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19/03/1443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19/03/1443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19/03/1443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Materials properties</a:t>
            </a:r>
            <a:endParaRPr lang="en-US" dirty="0"/>
          </a:p>
        </p:txBody>
      </p:sp>
      <p:sp>
        <p:nvSpPr>
          <p:cNvPr id="3" name="عنوان فرعي 2"/>
          <p:cNvSpPr>
            <a:spLocks noGrp="1"/>
          </p:cNvSpPr>
          <p:nvPr>
            <p:ph type="subTitle" idx="1"/>
          </p:nvPr>
        </p:nvSpPr>
        <p:spPr/>
        <p:txBody>
          <a:bodyPr/>
          <a:lstStyle/>
          <a:p>
            <a:r>
              <a:rPr lang="ar-IQ" dirty="0" smtClean="0"/>
              <a:t>قسم الاطراف والمساند </a:t>
            </a:r>
          </a:p>
          <a:p>
            <a:r>
              <a:rPr lang="ar-IQ" dirty="0" smtClean="0"/>
              <a:t>المرحلة الثانية</a:t>
            </a:r>
            <a:endParaRPr lang="en-US" dirty="0"/>
          </a:p>
        </p:txBody>
      </p:sp>
    </p:spTree>
    <p:extLst>
      <p:ext uri="{BB962C8B-B14F-4D97-AF65-F5344CB8AC3E}">
        <p14:creationId xmlns:p14="http://schemas.microsoft.com/office/powerpoint/2010/main" val="1968829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crystalline and non-crystalline </a:t>
            </a:r>
          </a:p>
        </p:txBody>
      </p:sp>
      <p:sp>
        <p:nvSpPr>
          <p:cNvPr id="3" name="عنصر نائب للمحتوى 2"/>
          <p:cNvSpPr>
            <a:spLocks noGrp="1"/>
          </p:cNvSpPr>
          <p:nvPr>
            <p:ph idx="1"/>
          </p:nvPr>
        </p:nvSpPr>
        <p:spPr/>
        <p:txBody>
          <a:bodyPr>
            <a:normAutofit fontScale="85000" lnSpcReduction="10000"/>
          </a:bodyPr>
          <a:lstStyle/>
          <a:p>
            <a:pPr algn="just" rtl="0">
              <a:lnSpc>
                <a:spcPct val="150000"/>
              </a:lnSpc>
            </a:pPr>
            <a:r>
              <a:rPr lang="en-US" sz="2000" b="1" dirty="0">
                <a:latin typeface="Times New Roman" pitchFamily="18" charset="0"/>
                <a:cs typeface="Times New Roman" pitchFamily="18" charset="0"/>
              </a:rPr>
              <a:t>Polycrystalline solids: </a:t>
            </a:r>
          </a:p>
          <a:p>
            <a:pPr algn="just" rtl="0">
              <a:lnSpc>
                <a:spcPct val="150000"/>
              </a:lnSpc>
            </a:pPr>
            <a:r>
              <a:rPr lang="en-US" sz="2000" dirty="0">
                <a:latin typeface="Times New Roman" pitchFamily="18" charset="0"/>
                <a:cs typeface="Times New Roman" pitchFamily="18" charset="0"/>
              </a:rPr>
              <a:t>Most crystalline solids are composed of a collection of many small crystals or grains; such materials are termed polycrystalline. Various stages in the solidification of a polycrystalline specimen are represented schematically in Figure (1). </a:t>
            </a:r>
            <a:r>
              <a:rPr lang="en-US" sz="2000" dirty="0" err="1">
                <a:latin typeface="Times New Roman" pitchFamily="18" charset="0"/>
                <a:cs typeface="Times New Roman" pitchFamily="18" charset="0"/>
              </a:rPr>
              <a:t>Ini&amp;ally</a:t>
            </a:r>
            <a:r>
              <a:rPr lang="en-US" sz="2000" dirty="0">
                <a:latin typeface="Times New Roman" pitchFamily="18" charset="0"/>
                <a:cs typeface="Times New Roman" pitchFamily="18" charset="0"/>
              </a:rPr>
              <a:t>, small crystals or nuclei form at various positions. These have random crystallographic orientations, as indicated by the square grids. The small grains grow by the successive addition from the surrounding liquid of atoms to the structure of each. The extremities of adjacent grains impinge on one another as the solidification process approaches completion.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crystallographic orientation varies from grain to grain. Also, there exists some atomic mismatch within the region where two grains meet; this area, called a grain boundary, </a:t>
            </a:r>
            <a:r>
              <a:rPr lang="ar-SA"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As </a:t>
            </a:r>
            <a:r>
              <a:rPr lang="en-US" sz="2000" dirty="0">
                <a:latin typeface="Times New Roman" pitchFamily="18" charset="0"/>
                <a:cs typeface="Times New Roman" pitchFamily="18" charset="0"/>
              </a:rPr>
              <a:t>a result, polycrystalline solids can define as the materials that composed of a collection of many small crystals or grains separated by grain boundary. </a:t>
            </a:r>
          </a:p>
          <a:p>
            <a:pPr algn="just" rtl="0">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92045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Introduction</a:t>
            </a:r>
            <a:endParaRPr lang="en-US" dirty="0"/>
          </a:p>
        </p:txBody>
      </p:sp>
      <p:sp>
        <p:nvSpPr>
          <p:cNvPr id="3" name="عنصر نائب للمحتوى 2"/>
          <p:cNvSpPr>
            <a:spLocks noGrp="1"/>
          </p:cNvSpPr>
          <p:nvPr>
            <p:ph idx="1"/>
          </p:nvPr>
        </p:nvSpPr>
        <p:spPr/>
        <p:txBody>
          <a:bodyPr>
            <a:normAutofit fontScale="92500" lnSpcReduction="20000"/>
          </a:bodyPr>
          <a:lstStyle/>
          <a:p>
            <a:pPr algn="l" rtl="0"/>
            <a:r>
              <a:rPr lang="en-US" dirty="0"/>
              <a:t>Introduction</a:t>
            </a:r>
          </a:p>
          <a:p>
            <a:pPr algn="just" rtl="0">
              <a:lnSpc>
                <a:spcPct val="150000"/>
              </a:lnSpc>
            </a:pPr>
            <a:r>
              <a:rPr lang="en-US" sz="2400" dirty="0">
                <a:latin typeface="Times New Roman" pitchFamily="18" charset="0"/>
                <a:cs typeface="Times New Roman" pitchFamily="18" charset="0"/>
              </a:rPr>
              <a:t>Sometimes it is useful to subdivide the discipline of materials science and engineering into materials science and materials engineering sub disciplines. </a:t>
            </a:r>
            <a:r>
              <a:rPr lang="en-US" sz="2400" b="1" dirty="0">
                <a:solidFill>
                  <a:srgbClr val="FF0000"/>
                </a:solidFill>
                <a:latin typeface="Times New Roman" pitchFamily="18" charset="0"/>
                <a:cs typeface="Times New Roman" pitchFamily="18" charset="0"/>
              </a:rPr>
              <a:t>Materials science </a:t>
            </a:r>
            <a:r>
              <a:rPr lang="en-US" sz="2400" dirty="0">
                <a:latin typeface="Times New Roman" pitchFamily="18" charset="0"/>
                <a:cs typeface="Times New Roman" pitchFamily="18" charset="0"/>
              </a:rPr>
              <a:t>involves investigating the relationships that exist between the structures and properties of materials. In contrast, </a:t>
            </a:r>
            <a:r>
              <a:rPr lang="en-US" sz="2400" b="1" dirty="0">
                <a:solidFill>
                  <a:srgbClr val="FF0000"/>
                </a:solidFill>
                <a:latin typeface="Times New Roman" pitchFamily="18" charset="0"/>
                <a:cs typeface="Times New Roman" pitchFamily="18" charset="0"/>
              </a:rPr>
              <a:t>Materials engineering </a:t>
            </a:r>
            <a:r>
              <a:rPr lang="en-US" sz="2400" dirty="0">
                <a:latin typeface="Times New Roman" pitchFamily="18" charset="0"/>
                <a:cs typeface="Times New Roman" pitchFamily="18" charset="0"/>
              </a:rPr>
              <a:t>involves designing the structure of a material to produce a predetermined set of properties. Virtually all important properties of the solid materials may be grouped into mechanical, electrical, thermal and magnetic properties. </a:t>
            </a:r>
          </a:p>
          <a:p>
            <a:pPr algn="l" rtl="0"/>
            <a:endParaRPr lang="en-US" dirty="0"/>
          </a:p>
        </p:txBody>
      </p:sp>
    </p:spTree>
    <p:extLst>
      <p:ext uri="{BB962C8B-B14F-4D97-AF65-F5344CB8AC3E}">
        <p14:creationId xmlns:p14="http://schemas.microsoft.com/office/powerpoint/2010/main" val="230982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Introduction</a:t>
            </a:r>
          </a:p>
        </p:txBody>
      </p:sp>
      <p:sp>
        <p:nvSpPr>
          <p:cNvPr id="3" name="عنصر نائب للمحتوى 2"/>
          <p:cNvSpPr>
            <a:spLocks noGrp="1"/>
          </p:cNvSpPr>
          <p:nvPr>
            <p:ph idx="1"/>
          </p:nvPr>
        </p:nvSpPr>
        <p:spPr/>
        <p:txBody>
          <a:bodyPr>
            <a:normAutofit lnSpcReduction="10000"/>
          </a:bodyPr>
          <a:lstStyle/>
          <a:p>
            <a:pPr algn="just" rtl="0">
              <a:lnSpc>
                <a:spcPct val="150000"/>
              </a:lnSpc>
            </a:pPr>
            <a:r>
              <a:rPr lang="en-US" sz="2400" dirty="0">
                <a:latin typeface="Times New Roman" pitchFamily="18" charset="0"/>
                <a:cs typeface="Times New Roman" pitchFamily="18" charset="0"/>
              </a:rPr>
              <a:t>Mechanical properties relate deformation to an applied load or force; examples include elastic modulus (stiffness), strength, and toughness. Electrical properties, such as electrical conductivity and dielectric constant. Thermal properties of solids can be represented in terms of heat capacity and thermal conductivity. The Magnetic properties demonstrate the response of a material to the application of a magnetic </a:t>
            </a:r>
            <a:r>
              <a:rPr lang="en-US" sz="2400" dirty="0" smtClean="0">
                <a:latin typeface="Times New Roman" pitchFamily="18" charset="0"/>
                <a:cs typeface="Times New Roman" pitchFamily="18" charset="0"/>
              </a:rPr>
              <a:t>field.</a:t>
            </a:r>
          </a:p>
          <a:p>
            <a:pPr algn="just" rtl="0">
              <a:lnSpc>
                <a:spcPct val="150000"/>
              </a:lnSpc>
            </a:pPr>
            <a:r>
              <a:rPr lang="en-US" sz="2400" dirty="0" smtClean="0">
                <a:latin typeface="Times New Roman" pitchFamily="18" charset="0"/>
                <a:cs typeface="Times New Roman" pitchFamily="18" charset="0"/>
              </a:rPr>
              <a:t>Optical properties and chemical </a:t>
            </a:r>
            <a:r>
              <a:rPr lang="en-US" sz="2400" dirty="0">
                <a:latin typeface="Times New Roman" pitchFamily="18" charset="0"/>
                <a:cs typeface="Times New Roman" pitchFamily="18" charset="0"/>
              </a:rPr>
              <a:t>properties </a:t>
            </a:r>
            <a:endParaRPr lang="ar-IQ"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9661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Introduction</a:t>
            </a:r>
          </a:p>
        </p:txBody>
      </p:sp>
      <p:sp>
        <p:nvSpPr>
          <p:cNvPr id="3" name="عنصر نائب للمحتوى 2"/>
          <p:cNvSpPr>
            <a:spLocks noGrp="1"/>
          </p:cNvSpPr>
          <p:nvPr>
            <p:ph idx="1"/>
          </p:nvPr>
        </p:nvSpPr>
        <p:spPr/>
        <p:txBody>
          <a:bodyPr>
            <a:normAutofit/>
          </a:bodyPr>
          <a:lstStyle/>
          <a:p>
            <a:pPr algn="just" rtl="0">
              <a:lnSpc>
                <a:spcPct val="150000"/>
              </a:lnSpc>
            </a:pPr>
            <a:r>
              <a:rPr lang="en-US" sz="2000" dirty="0">
                <a:latin typeface="Times New Roman" pitchFamily="18" charset="0"/>
                <a:cs typeface="Times New Roman" pitchFamily="18" charset="0"/>
              </a:rPr>
              <a:t>In addition to the structure and properties, two other important components are involved in the science and engineering of materials, namely, processing and performance. The structure of a material will depend on how it is processed. Furthermore, a material’s performance will be a function of its properties. Thus, the interrelationship between processing, structure, properties, and performance is as depicted in the below schematic. </a:t>
            </a:r>
            <a:endParaRPr lang="en-US" sz="2000" dirty="0" smtClean="0">
              <a:latin typeface="Times New Roman" pitchFamily="18" charset="0"/>
              <a:cs typeface="Times New Roman" pitchFamily="18" charset="0"/>
            </a:endParaRPr>
          </a:p>
          <a:p>
            <a:pPr algn="l" rtl="0">
              <a:lnSpc>
                <a:spcPct val="150000"/>
              </a:lnSpc>
            </a:pPr>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5229200"/>
            <a:ext cx="5853113"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5525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latin typeface="Times New Roman" pitchFamily="18" charset="0"/>
                <a:cs typeface="Times New Roman" pitchFamily="18" charset="0"/>
              </a:rPr>
              <a:t>Atomic structure</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just" rtl="0"/>
            <a:r>
              <a:rPr lang="en-US" sz="2400" dirty="0">
                <a:latin typeface="Times New Roman" pitchFamily="18" charset="0"/>
                <a:cs typeface="Times New Roman" pitchFamily="18" charset="0"/>
              </a:rPr>
              <a:t>All the materials available either in solid, liquid or gaseous form are made up of atoms, the </a:t>
            </a:r>
            <a:r>
              <a:rPr lang="en-US" sz="2400" dirty="0" smtClean="0">
                <a:latin typeface="Times New Roman" pitchFamily="18" charset="0"/>
                <a:cs typeface="Times New Roman" pitchFamily="18" charset="0"/>
              </a:rPr>
              <a:t>smallest indivisible </a:t>
            </a:r>
            <a:r>
              <a:rPr lang="en-US" sz="2400" dirty="0">
                <a:latin typeface="Times New Roman" pitchFamily="18" charset="0"/>
                <a:cs typeface="Times New Roman" pitchFamily="18" charset="0"/>
              </a:rPr>
              <a:t>particles. Atoms of the same element are identical to each other in weight, size and all </a:t>
            </a:r>
            <a:r>
              <a:rPr lang="en-US" sz="2400" dirty="0" smtClean="0">
                <a:latin typeface="Times New Roman" pitchFamily="18" charset="0"/>
                <a:cs typeface="Times New Roman" pitchFamily="18" charset="0"/>
              </a:rPr>
              <a:t>properties, whereas </a:t>
            </a:r>
            <a:r>
              <a:rPr lang="en-US" sz="2400" dirty="0">
                <a:latin typeface="Times New Roman" pitchFamily="18" charset="0"/>
                <a:cs typeface="Times New Roman" pitchFamily="18" charset="0"/>
              </a:rPr>
              <a:t>atoms of different elements differ in weight, size and other characteristics</a:t>
            </a:r>
            <a:r>
              <a:rPr lang="en-US" sz="2400" dirty="0" smtClean="0">
                <a:latin typeface="Times New Roman" pitchFamily="18" charset="0"/>
                <a:cs typeface="Times New Roman" pitchFamily="18" charset="0"/>
              </a:rPr>
              <a:t>.</a:t>
            </a:r>
          </a:p>
          <a:p>
            <a:pPr algn="just" rtl="0"/>
            <a:r>
              <a:rPr lang="en-US" sz="2400" dirty="0" smtClean="0">
                <a:latin typeface="Times New Roman" pitchFamily="18" charset="0"/>
                <a:cs typeface="Times New Roman" pitchFamily="18" charset="0"/>
              </a:rPr>
              <a:t>Atomic structure of materials consist of :</a:t>
            </a:r>
          </a:p>
          <a:p>
            <a:pPr algn="just" rtl="0"/>
            <a:r>
              <a:rPr lang="en-US" sz="2400" dirty="0" smtClean="0">
                <a:latin typeface="Times New Roman" pitchFamily="18" charset="0"/>
                <a:cs typeface="Times New Roman" pitchFamily="18" charset="0"/>
              </a:rPr>
              <a:t>Electrons</a:t>
            </a:r>
          </a:p>
          <a:p>
            <a:pPr algn="just" rtl="0"/>
            <a:r>
              <a:rPr lang="en-US" sz="2400" dirty="0" smtClean="0">
                <a:latin typeface="Times New Roman" pitchFamily="18" charset="0"/>
                <a:cs typeface="Times New Roman" pitchFamily="18" charset="0"/>
              </a:rPr>
              <a:t>Proton</a:t>
            </a:r>
          </a:p>
          <a:p>
            <a:pPr algn="just" rtl="0"/>
            <a:r>
              <a:rPr lang="en-US" sz="2400" dirty="0" smtClean="0">
                <a:latin typeface="Times New Roman" pitchFamily="18" charset="0"/>
                <a:cs typeface="Times New Roman" pitchFamily="18" charset="0"/>
              </a:rPr>
              <a:t>Neutron</a:t>
            </a:r>
          </a:p>
          <a:p>
            <a:pPr marL="0" indent="0" algn="just" rtl="0">
              <a:buNone/>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5722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Atomic structure</a:t>
            </a:r>
          </a:p>
        </p:txBody>
      </p:sp>
      <p:sp>
        <p:nvSpPr>
          <p:cNvPr id="3" name="عنصر نائب للمحتوى 2"/>
          <p:cNvSpPr>
            <a:spLocks noGrp="1"/>
          </p:cNvSpPr>
          <p:nvPr>
            <p:ph idx="1"/>
          </p:nvPr>
        </p:nvSpPr>
        <p:spPr/>
        <p:txBody>
          <a:bodyPr>
            <a:normAutofit lnSpcReduction="10000"/>
          </a:bodyPr>
          <a:lstStyle/>
          <a:p>
            <a:pPr lvl="0" algn="just" rtl="0"/>
            <a:r>
              <a:rPr lang="en-US" sz="2200" dirty="0">
                <a:solidFill>
                  <a:prstClr val="black"/>
                </a:solidFill>
                <a:latin typeface="Times New Roman" pitchFamily="18" charset="0"/>
                <a:cs typeface="Times New Roman" pitchFamily="18" charset="0"/>
              </a:rPr>
              <a:t>The nucleus of hydrogen atom is called the proton. A proton has a unit positive charge of same </a:t>
            </a:r>
            <a:r>
              <a:rPr lang="en-US" sz="2200" dirty="0" smtClean="0">
                <a:solidFill>
                  <a:prstClr val="black"/>
                </a:solidFill>
                <a:latin typeface="Times New Roman" pitchFamily="18" charset="0"/>
                <a:cs typeface="Times New Roman" pitchFamily="18" charset="0"/>
              </a:rPr>
              <a:t>magnitude</a:t>
            </a:r>
            <a:r>
              <a:rPr lang="ar-SA" sz="2200" dirty="0" smtClean="0">
                <a:solidFill>
                  <a:prstClr val="black"/>
                </a:solidFill>
                <a:latin typeface="Times New Roman" pitchFamily="18" charset="0"/>
                <a:cs typeface="Times New Roman" pitchFamily="18" charset="0"/>
              </a:rPr>
              <a:t> </a:t>
            </a:r>
            <a:r>
              <a:rPr lang="en-US" sz="2200" dirty="0" smtClean="0">
                <a:solidFill>
                  <a:prstClr val="black"/>
                </a:solidFill>
                <a:latin typeface="Times New Roman" pitchFamily="18" charset="0"/>
                <a:cs typeface="Times New Roman" pitchFamily="18" charset="0"/>
              </a:rPr>
              <a:t>as </a:t>
            </a:r>
            <a:r>
              <a:rPr lang="en-US" sz="2200" dirty="0">
                <a:solidFill>
                  <a:prstClr val="black"/>
                </a:solidFill>
                <a:latin typeface="Times New Roman" pitchFamily="18" charset="0"/>
                <a:cs typeface="Times New Roman" pitchFamily="18" charset="0"/>
              </a:rPr>
              <a:t>that of electron (= 1.602 </a:t>
            </a:r>
            <a:r>
              <a:rPr lang="ar-SA" sz="2200" dirty="0" smtClean="0">
                <a:solidFill>
                  <a:prstClr val="black"/>
                </a:solidFill>
                <a:latin typeface="Times New Roman" pitchFamily="18" charset="0"/>
                <a:cs typeface="Times New Roman" pitchFamily="18" charset="0"/>
              </a:rPr>
              <a:t>*</a:t>
            </a:r>
            <a:r>
              <a:rPr lang="en-US" sz="2200" dirty="0" smtClean="0">
                <a:solidFill>
                  <a:prstClr val="black"/>
                </a:solidFill>
                <a:latin typeface="Times New Roman" pitchFamily="18" charset="0"/>
                <a:cs typeface="Times New Roman" pitchFamily="18" charset="0"/>
              </a:rPr>
              <a:t> </a:t>
            </a:r>
            <a:r>
              <a:rPr lang="en-US" sz="2200" dirty="0">
                <a:solidFill>
                  <a:prstClr val="black"/>
                </a:solidFill>
                <a:latin typeface="Times New Roman" pitchFamily="18" charset="0"/>
                <a:cs typeface="Times New Roman" pitchFamily="18" charset="0"/>
              </a:rPr>
              <a:t>10</a:t>
            </a:r>
            <a:r>
              <a:rPr lang="en-US" sz="1400" dirty="0">
                <a:solidFill>
                  <a:prstClr val="black"/>
                </a:solidFill>
                <a:latin typeface="Times New Roman" pitchFamily="18" charset="0"/>
                <a:cs typeface="Times New Roman" pitchFamily="18" charset="0"/>
              </a:rPr>
              <a:t>–19</a:t>
            </a:r>
            <a:r>
              <a:rPr lang="en-US" sz="2200" dirty="0">
                <a:solidFill>
                  <a:prstClr val="black"/>
                </a:solidFill>
                <a:latin typeface="Times New Roman" pitchFamily="18" charset="0"/>
                <a:cs typeface="Times New Roman" pitchFamily="18" charset="0"/>
              </a:rPr>
              <a:t> C). The mass of a proton is 1.672 </a:t>
            </a:r>
            <a:r>
              <a:rPr lang="ar-SA" sz="2200" dirty="0" smtClean="0">
                <a:solidFill>
                  <a:prstClr val="black"/>
                </a:solidFill>
                <a:latin typeface="Times New Roman" pitchFamily="18" charset="0"/>
                <a:cs typeface="Times New Roman" pitchFamily="18" charset="0"/>
              </a:rPr>
              <a:t>*</a:t>
            </a:r>
            <a:r>
              <a:rPr lang="en-US" sz="2200" dirty="0" smtClean="0">
                <a:solidFill>
                  <a:prstClr val="black"/>
                </a:solidFill>
                <a:latin typeface="Times New Roman" pitchFamily="18" charset="0"/>
                <a:cs typeface="Times New Roman" pitchFamily="18" charset="0"/>
              </a:rPr>
              <a:t> </a:t>
            </a:r>
            <a:r>
              <a:rPr lang="en-US" sz="2200" dirty="0">
                <a:solidFill>
                  <a:prstClr val="black"/>
                </a:solidFill>
                <a:latin typeface="Times New Roman" pitchFamily="18" charset="0"/>
                <a:cs typeface="Times New Roman" pitchFamily="18" charset="0"/>
              </a:rPr>
              <a:t>10</a:t>
            </a:r>
            <a:r>
              <a:rPr lang="en-US" sz="1200" dirty="0">
                <a:solidFill>
                  <a:prstClr val="black"/>
                </a:solidFill>
                <a:latin typeface="Times New Roman" pitchFamily="18" charset="0"/>
                <a:cs typeface="Times New Roman" pitchFamily="18" charset="0"/>
              </a:rPr>
              <a:t>–27</a:t>
            </a:r>
            <a:r>
              <a:rPr lang="en-US" sz="2200" dirty="0">
                <a:solidFill>
                  <a:prstClr val="black"/>
                </a:solidFill>
                <a:latin typeface="Times New Roman" pitchFamily="18" charset="0"/>
                <a:cs typeface="Times New Roman" pitchFamily="18" charset="0"/>
              </a:rPr>
              <a:t> kg</a:t>
            </a:r>
            <a:r>
              <a:rPr lang="en-US" sz="2200" dirty="0" smtClean="0">
                <a:solidFill>
                  <a:prstClr val="black"/>
                </a:solidFill>
                <a:latin typeface="Times New Roman" pitchFamily="18" charset="0"/>
                <a:cs typeface="Times New Roman" pitchFamily="18" charset="0"/>
              </a:rPr>
              <a:t>.</a:t>
            </a:r>
            <a:endParaRPr lang="ar-SA" sz="2200" dirty="0" smtClean="0">
              <a:solidFill>
                <a:prstClr val="black"/>
              </a:solidFill>
              <a:latin typeface="Times New Roman" pitchFamily="18" charset="0"/>
              <a:cs typeface="Times New Roman" pitchFamily="18" charset="0"/>
            </a:endParaRPr>
          </a:p>
          <a:p>
            <a:pPr marL="0" lvl="0" indent="0" algn="just" rtl="0">
              <a:buNone/>
            </a:pPr>
            <a:r>
              <a:rPr lang="en-US" sz="2200" dirty="0" smtClean="0">
                <a:solidFill>
                  <a:prstClr val="black"/>
                </a:solidFill>
                <a:latin typeface="Times New Roman" pitchFamily="18" charset="0"/>
                <a:cs typeface="Times New Roman" pitchFamily="18" charset="0"/>
              </a:rPr>
              <a:t>These </a:t>
            </a:r>
            <a:r>
              <a:rPr lang="en-US" sz="2200" dirty="0">
                <a:solidFill>
                  <a:prstClr val="black"/>
                </a:solidFill>
                <a:latin typeface="Times New Roman" pitchFamily="18" charset="0"/>
                <a:cs typeface="Times New Roman" pitchFamily="18" charset="0"/>
              </a:rPr>
              <a:t>are electrically neutral particles and 1.008 times heavier than protons. The mass of each neutron </a:t>
            </a:r>
            <a:r>
              <a:rPr lang="en-US" sz="2200" dirty="0" smtClean="0">
                <a:solidFill>
                  <a:prstClr val="black"/>
                </a:solidFill>
                <a:latin typeface="Times New Roman" pitchFamily="18" charset="0"/>
                <a:cs typeface="Times New Roman" pitchFamily="18" charset="0"/>
              </a:rPr>
              <a:t>is</a:t>
            </a:r>
            <a:r>
              <a:rPr lang="ar-SA" sz="2200" dirty="0" smtClean="0">
                <a:solidFill>
                  <a:prstClr val="black"/>
                </a:solidFill>
                <a:latin typeface="Times New Roman" pitchFamily="18" charset="0"/>
                <a:cs typeface="Times New Roman" pitchFamily="18" charset="0"/>
              </a:rPr>
              <a:t> </a:t>
            </a:r>
            <a:r>
              <a:rPr lang="en-US" sz="2200" dirty="0" smtClean="0">
                <a:solidFill>
                  <a:prstClr val="black"/>
                </a:solidFill>
                <a:latin typeface="Times New Roman" pitchFamily="18" charset="0"/>
                <a:cs typeface="Times New Roman" pitchFamily="18" charset="0"/>
              </a:rPr>
              <a:t>1.675 </a:t>
            </a:r>
            <a:r>
              <a:rPr lang="ar-SA" sz="2200" dirty="0" smtClean="0">
                <a:solidFill>
                  <a:prstClr val="black"/>
                </a:solidFill>
                <a:latin typeface="Times New Roman" pitchFamily="18" charset="0"/>
                <a:cs typeface="Times New Roman" pitchFamily="18" charset="0"/>
              </a:rPr>
              <a:t>*</a:t>
            </a:r>
            <a:r>
              <a:rPr lang="en-US" sz="2200" dirty="0" smtClean="0">
                <a:solidFill>
                  <a:prstClr val="black"/>
                </a:solidFill>
                <a:latin typeface="Times New Roman" pitchFamily="18" charset="0"/>
                <a:cs typeface="Times New Roman" pitchFamily="18" charset="0"/>
              </a:rPr>
              <a:t> </a:t>
            </a:r>
            <a:r>
              <a:rPr lang="en-US" sz="2200" dirty="0">
                <a:solidFill>
                  <a:prstClr val="black"/>
                </a:solidFill>
                <a:latin typeface="Times New Roman" pitchFamily="18" charset="0"/>
                <a:cs typeface="Times New Roman" pitchFamily="18" charset="0"/>
              </a:rPr>
              <a:t>10</a:t>
            </a:r>
            <a:r>
              <a:rPr lang="en-US" sz="1200" dirty="0">
                <a:solidFill>
                  <a:prstClr val="black"/>
                </a:solidFill>
                <a:latin typeface="Times New Roman" pitchFamily="18" charset="0"/>
                <a:cs typeface="Times New Roman" pitchFamily="18" charset="0"/>
              </a:rPr>
              <a:t>–27</a:t>
            </a:r>
            <a:r>
              <a:rPr lang="en-US" sz="2200" dirty="0">
                <a:solidFill>
                  <a:prstClr val="black"/>
                </a:solidFill>
                <a:latin typeface="Times New Roman" pitchFamily="18" charset="0"/>
                <a:cs typeface="Times New Roman" pitchFamily="18" charset="0"/>
              </a:rPr>
              <a:t> kg</a:t>
            </a:r>
            <a:r>
              <a:rPr lang="en-US" sz="2200" dirty="0" smtClean="0">
                <a:solidFill>
                  <a:prstClr val="black"/>
                </a:solidFill>
                <a:latin typeface="Times New Roman" pitchFamily="18" charset="0"/>
                <a:cs typeface="Times New Roman" pitchFamily="18" charset="0"/>
              </a:rPr>
              <a:t>.</a:t>
            </a:r>
            <a:endParaRPr lang="ar-SA" sz="2200" dirty="0" smtClean="0">
              <a:solidFill>
                <a:prstClr val="black"/>
              </a:solidFill>
              <a:latin typeface="Times New Roman" pitchFamily="18" charset="0"/>
              <a:cs typeface="Times New Roman" pitchFamily="18" charset="0"/>
            </a:endParaRPr>
          </a:p>
          <a:p>
            <a:pPr marL="0" lvl="0" indent="0" algn="just" rtl="0">
              <a:buNone/>
            </a:pPr>
            <a:r>
              <a:rPr lang="en-US" sz="2200" dirty="0" smtClean="0">
                <a:solidFill>
                  <a:prstClr val="black"/>
                </a:solidFill>
                <a:latin typeface="Times New Roman" pitchFamily="18" charset="0"/>
                <a:cs typeface="Times New Roman" pitchFamily="18" charset="0"/>
              </a:rPr>
              <a:t> </a:t>
            </a:r>
          </a:p>
          <a:p>
            <a:pPr lvl="0" algn="just" rtl="0"/>
            <a:r>
              <a:rPr lang="en-US" sz="2200" b="1" i="1" dirty="0">
                <a:solidFill>
                  <a:prstClr val="black"/>
                </a:solidFill>
                <a:latin typeface="Times New Roman" pitchFamily="18" charset="0"/>
                <a:cs typeface="Times New Roman" pitchFamily="18" charset="0"/>
              </a:rPr>
              <a:t>Material structure </a:t>
            </a:r>
            <a:r>
              <a:rPr lang="en-US" sz="2200" dirty="0">
                <a:solidFill>
                  <a:prstClr val="black"/>
                </a:solidFill>
                <a:latin typeface="Times New Roman" pitchFamily="18" charset="0"/>
                <a:cs typeface="Times New Roman" pitchFamily="18" charset="0"/>
              </a:rPr>
              <a:t>In recent years, the number and variety of materials, which are of particular interest to an engineer </a:t>
            </a:r>
            <a:r>
              <a:rPr lang="en-US" sz="2200" dirty="0" smtClean="0">
                <a:solidFill>
                  <a:prstClr val="black"/>
                </a:solidFill>
                <a:latin typeface="Times New Roman" pitchFamily="18" charset="0"/>
                <a:cs typeface="Times New Roman" pitchFamily="18" charset="0"/>
              </a:rPr>
              <a:t>have increased tremendously.</a:t>
            </a:r>
          </a:p>
          <a:p>
            <a:pPr lvl="0" algn="just" rtl="0"/>
            <a:r>
              <a:rPr lang="en-US" sz="2200" dirty="0">
                <a:solidFill>
                  <a:prstClr val="black"/>
                </a:solidFill>
                <a:latin typeface="Times New Roman" pitchFamily="18" charset="0"/>
                <a:cs typeface="Times New Roman" pitchFamily="18" charset="0"/>
              </a:rPr>
              <a:t>A </a:t>
            </a:r>
            <a:r>
              <a:rPr lang="en-US" sz="2200" dirty="0" smtClean="0">
                <a:solidFill>
                  <a:prstClr val="black"/>
                </a:solidFill>
                <a:latin typeface="Times New Roman" pitchFamily="18" charset="0"/>
                <a:cs typeface="Times New Roman" pitchFamily="18" charset="0"/>
              </a:rPr>
              <a:t>knowledge of </a:t>
            </a:r>
            <a:r>
              <a:rPr lang="en-US" sz="2200" dirty="0">
                <a:solidFill>
                  <a:prstClr val="black"/>
                </a:solidFill>
                <a:latin typeface="Times New Roman" pitchFamily="18" charset="0"/>
                <a:cs typeface="Times New Roman" pitchFamily="18" charset="0"/>
              </a:rPr>
              <a:t>the structure of the material helps students and engineers to study the properties of the material. </a:t>
            </a:r>
            <a:r>
              <a:rPr lang="en-US" sz="2200" dirty="0" smtClean="0">
                <a:solidFill>
                  <a:prstClr val="black"/>
                </a:solidFill>
                <a:latin typeface="Times New Roman" pitchFamily="18" charset="0"/>
                <a:cs typeface="Times New Roman" pitchFamily="18" charset="0"/>
              </a:rPr>
              <a:t>Material structure </a:t>
            </a:r>
            <a:r>
              <a:rPr lang="en-US" sz="2200" dirty="0">
                <a:solidFill>
                  <a:prstClr val="black"/>
                </a:solidFill>
                <a:latin typeface="Times New Roman" pitchFamily="18" charset="0"/>
                <a:cs typeface="Times New Roman" pitchFamily="18" charset="0"/>
              </a:rPr>
              <a:t>can be classified as: macrostructure, </a:t>
            </a:r>
            <a:r>
              <a:rPr lang="en-US" sz="2200" dirty="0" smtClean="0">
                <a:solidFill>
                  <a:prstClr val="black"/>
                </a:solidFill>
                <a:latin typeface="Times New Roman" pitchFamily="18" charset="0"/>
                <a:cs typeface="Times New Roman" pitchFamily="18" charset="0"/>
              </a:rPr>
              <a:t>microstructure,</a:t>
            </a:r>
            <a:r>
              <a:rPr lang="ar-SA" sz="2200" dirty="0" smtClean="0">
                <a:solidFill>
                  <a:prstClr val="black"/>
                </a:solidFill>
                <a:latin typeface="Times New Roman" pitchFamily="18" charset="0"/>
                <a:cs typeface="Times New Roman" pitchFamily="18" charset="0"/>
              </a:rPr>
              <a:t> </a:t>
            </a:r>
            <a:r>
              <a:rPr lang="en-US" sz="2200" dirty="0" smtClean="0">
                <a:solidFill>
                  <a:prstClr val="black"/>
                </a:solidFill>
                <a:latin typeface="Times New Roman" pitchFamily="18" charset="0"/>
                <a:cs typeface="Times New Roman" pitchFamily="18" charset="0"/>
              </a:rPr>
              <a:t>crystal structure.</a:t>
            </a:r>
            <a:endParaRPr lang="en-US" sz="2200" dirty="0">
              <a:solidFill>
                <a:prstClr val="black"/>
              </a:solidFill>
              <a:latin typeface="Times New Roman" pitchFamily="18" charset="0"/>
              <a:cs typeface="Times New Roman" pitchFamily="18" charset="0"/>
            </a:endParaRPr>
          </a:p>
          <a:p>
            <a:pPr algn="l" rtl="0"/>
            <a:endParaRPr lang="en-US" dirty="0"/>
          </a:p>
        </p:txBody>
      </p:sp>
    </p:spTree>
    <p:extLst>
      <p:ext uri="{BB962C8B-B14F-4D97-AF65-F5344CB8AC3E}">
        <p14:creationId xmlns:p14="http://schemas.microsoft.com/office/powerpoint/2010/main" val="161859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Material structure </a:t>
            </a:r>
          </a:p>
        </p:txBody>
      </p:sp>
      <p:sp>
        <p:nvSpPr>
          <p:cNvPr id="3" name="عنصر نائب للمحتوى 2"/>
          <p:cNvSpPr>
            <a:spLocks noGrp="1"/>
          </p:cNvSpPr>
          <p:nvPr>
            <p:ph idx="1"/>
          </p:nvPr>
        </p:nvSpPr>
        <p:spPr/>
        <p:txBody>
          <a:bodyPr>
            <a:normAutofit fontScale="92500"/>
          </a:bodyPr>
          <a:lstStyle/>
          <a:p>
            <a:pPr algn="just" rtl="0">
              <a:lnSpc>
                <a:spcPct val="150000"/>
              </a:lnSpc>
            </a:pPr>
            <a:r>
              <a:rPr lang="en-US" sz="2000" dirty="0">
                <a:latin typeface="Times New Roman" pitchFamily="18" charset="0"/>
                <a:cs typeface="Times New Roman" pitchFamily="18" charset="0"/>
              </a:rPr>
              <a:t>(a) Macrostructure </a:t>
            </a:r>
            <a:r>
              <a:rPr lang="en-US" sz="2000" dirty="0" err="1">
                <a:latin typeface="Times New Roman" pitchFamily="18" charset="0"/>
                <a:cs typeface="Times New Roman" pitchFamily="18" charset="0"/>
              </a:rPr>
              <a:t>Macrostructure</a:t>
            </a:r>
            <a:r>
              <a:rPr lang="en-US" sz="2000" dirty="0">
                <a:latin typeface="Times New Roman" pitchFamily="18" charset="0"/>
                <a:cs typeface="Times New Roman" pitchFamily="18" charset="0"/>
              </a:rPr>
              <a:t> of a material is examined by low-power magnification or naked </a:t>
            </a:r>
            <a:r>
              <a:rPr lang="en-US" sz="2000" dirty="0" err="1" smtClean="0">
                <a:latin typeface="Times New Roman" pitchFamily="18" charset="0"/>
                <a:cs typeface="Times New Roman" pitchFamily="18" charset="0"/>
              </a:rPr>
              <a:t>eye.It</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deals with the shape, size and atomic arrangement in a crystalline material. In case of some crystals, e.g</a:t>
            </a:r>
            <a:r>
              <a:rPr lang="en-US" sz="2000" dirty="0" smtClean="0">
                <a:latin typeface="Times New Roman" pitchFamily="18" charset="0"/>
                <a:cs typeface="Times New Roman" pitchFamily="18" charset="0"/>
              </a:rPr>
              <a:t>., quartz</a:t>
            </a:r>
            <a:r>
              <a:rPr lang="en-US" sz="2000" dirty="0">
                <a:latin typeface="Times New Roman" pitchFamily="18" charset="0"/>
                <a:cs typeface="Times New Roman" pitchFamily="18" charset="0"/>
              </a:rPr>
              <a:t>, external form of the crystal may reflect the </a:t>
            </a:r>
            <a:r>
              <a:rPr lang="en-US" sz="2000" dirty="0" smtClean="0">
                <a:latin typeface="Times New Roman" pitchFamily="18" charset="0"/>
                <a:cs typeface="Times New Roman" pitchFamily="18" charset="0"/>
              </a:rPr>
              <a:t>internal </a:t>
            </a:r>
            <a:r>
              <a:rPr lang="en-US" sz="2000" dirty="0">
                <a:latin typeface="Times New Roman" pitchFamily="18" charset="0"/>
                <a:cs typeface="Times New Roman" pitchFamily="18" charset="0"/>
              </a:rPr>
              <a:t>symmetry of atoms</a:t>
            </a:r>
            <a:r>
              <a:rPr lang="en-US" sz="2400" dirty="0" smtClean="0">
                <a:latin typeface="Times New Roman" pitchFamily="18" charset="0"/>
                <a:cs typeface="Times New Roman" pitchFamily="18" charset="0"/>
              </a:rPr>
              <a:t>.</a:t>
            </a:r>
          </a:p>
          <a:p>
            <a:pPr marL="0" indent="0" algn="just" rtl="0">
              <a:lnSpc>
                <a:spcPct val="150000"/>
              </a:lnSpc>
              <a:buNone/>
            </a:pPr>
            <a:endParaRPr lang="en-US" sz="2400" dirty="0" smtClean="0">
              <a:latin typeface="Times New Roman" pitchFamily="18" charset="0"/>
              <a:cs typeface="Times New Roman" pitchFamily="18" charset="0"/>
            </a:endParaRPr>
          </a:p>
          <a:p>
            <a:pPr algn="just" rtl="0">
              <a:lnSpc>
                <a:spcPct val="150000"/>
              </a:lnSpc>
            </a:pPr>
            <a:r>
              <a:rPr lang="en-US" sz="2000" dirty="0">
                <a:latin typeface="Times New Roman" pitchFamily="18" charset="0"/>
                <a:cs typeface="Times New Roman" pitchFamily="18" charset="0"/>
              </a:rPr>
              <a:t>(b) Micro Structure This generally refers to the structure of the material observed under optical microscope. Optical microscopes can magnify a structure about 1500 to 3000 times linear, without loss </a:t>
            </a:r>
            <a:r>
              <a:rPr lang="en-US" sz="2000" dirty="0" smtClean="0">
                <a:latin typeface="Times New Roman" pitchFamily="18" charset="0"/>
                <a:cs typeface="Times New Roman" pitchFamily="18" charset="0"/>
              </a:rPr>
              <a:t>of resolution </a:t>
            </a:r>
            <a:r>
              <a:rPr lang="en-US" sz="2000" dirty="0">
                <a:latin typeface="Times New Roman" pitchFamily="18" charset="0"/>
                <a:cs typeface="Times New Roman" pitchFamily="18" charset="0"/>
              </a:rPr>
              <a:t>of details of the material structure. We may note that optical microscopes can resolve </a:t>
            </a:r>
          </a:p>
        </p:txBody>
      </p:sp>
    </p:spTree>
    <p:extLst>
      <p:ext uri="{BB962C8B-B14F-4D97-AF65-F5344CB8AC3E}">
        <p14:creationId xmlns:p14="http://schemas.microsoft.com/office/powerpoint/2010/main" val="320736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Material structure </a:t>
            </a:r>
          </a:p>
        </p:txBody>
      </p:sp>
      <p:sp>
        <p:nvSpPr>
          <p:cNvPr id="3" name="عنصر نائب للمحتوى 2"/>
          <p:cNvSpPr>
            <a:spLocks noGrp="1"/>
          </p:cNvSpPr>
          <p:nvPr>
            <p:ph idx="1"/>
          </p:nvPr>
        </p:nvSpPr>
        <p:spPr/>
        <p:txBody>
          <a:bodyPr>
            <a:normAutofit/>
          </a:bodyPr>
          <a:lstStyle/>
          <a:p>
            <a:pPr algn="just" rtl="0">
              <a:lnSpc>
                <a:spcPct val="150000"/>
              </a:lnSpc>
            </a:pPr>
            <a:r>
              <a:rPr lang="en-US" sz="2000" dirty="0" smtClean="0">
                <a:latin typeface="Times New Roman" pitchFamily="18" charset="0"/>
                <a:cs typeface="Times New Roman" pitchFamily="18" charset="0"/>
              </a:rPr>
              <a:t>(c) </a:t>
            </a:r>
            <a:r>
              <a:rPr lang="en-US" sz="2000" dirty="0">
                <a:latin typeface="Times New Roman" pitchFamily="18" charset="0"/>
                <a:cs typeface="Times New Roman" pitchFamily="18" charset="0"/>
              </a:rPr>
              <a:t>Crystal Structure This reveals the atomic arrangement within a crystal. X-ray diffraction </a:t>
            </a:r>
            <a:r>
              <a:rPr lang="en-US" sz="2000" dirty="0" smtClean="0">
                <a:latin typeface="Times New Roman" pitchFamily="18" charset="0"/>
                <a:cs typeface="Times New Roman" pitchFamily="18" charset="0"/>
              </a:rPr>
              <a:t>techniques and </a:t>
            </a:r>
            <a:r>
              <a:rPr lang="en-US" sz="2000" dirty="0">
                <a:latin typeface="Times New Roman" pitchFamily="18" charset="0"/>
                <a:cs typeface="Times New Roman" pitchFamily="18" charset="0"/>
              </a:rPr>
              <a:t>electron diffraction method are commonly used for studying crystal structure. It is usually sufficient </a:t>
            </a:r>
            <a:r>
              <a:rPr lang="en-US" sz="2000" dirty="0" smtClean="0">
                <a:latin typeface="Times New Roman" pitchFamily="18" charset="0"/>
                <a:cs typeface="Times New Roman" pitchFamily="18" charset="0"/>
              </a:rPr>
              <a:t>to</a:t>
            </a:r>
            <a:r>
              <a:rPr lang="ar-SA"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study </a:t>
            </a:r>
            <a:r>
              <a:rPr lang="en-US" sz="2000" dirty="0">
                <a:latin typeface="Times New Roman" pitchFamily="18" charset="0"/>
                <a:cs typeface="Times New Roman" pitchFamily="18" charset="0"/>
              </a:rPr>
              <a:t>the arrangement of atoms within a unit cell. The crystal is formed by a very large number of unit </a:t>
            </a:r>
            <a:r>
              <a:rPr lang="en-US" sz="2000" dirty="0" smtClean="0">
                <a:latin typeface="Times New Roman" pitchFamily="18" charset="0"/>
                <a:cs typeface="Times New Roman" pitchFamily="18" charset="0"/>
              </a:rPr>
              <a:t>cells forming </a:t>
            </a:r>
            <a:r>
              <a:rPr lang="en-US" sz="2000" dirty="0">
                <a:latin typeface="Times New Roman" pitchFamily="18" charset="0"/>
                <a:cs typeface="Times New Roman" pitchFamily="18" charset="0"/>
              </a:rPr>
              <a:t>regularly repeating patterns in space</a:t>
            </a:r>
            <a:r>
              <a:rPr lang="en-US" sz="2000" dirty="0" smtClean="0">
                <a:latin typeface="Times New Roman" pitchFamily="18" charset="0"/>
                <a:cs typeface="Times New Roman" pitchFamily="18" charset="0"/>
              </a:rPr>
              <a:t>.</a:t>
            </a:r>
          </a:p>
          <a:p>
            <a:pPr algn="just" rtl="0">
              <a:lnSpc>
                <a:spcPct val="150000"/>
              </a:lnSpc>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77520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crystalline and non-crystalline </a:t>
            </a:r>
          </a:p>
        </p:txBody>
      </p:sp>
      <p:sp>
        <p:nvSpPr>
          <p:cNvPr id="3" name="عنصر نائب للمحتوى 2"/>
          <p:cNvSpPr>
            <a:spLocks noGrp="1"/>
          </p:cNvSpPr>
          <p:nvPr>
            <p:ph idx="1"/>
          </p:nvPr>
        </p:nvSpPr>
        <p:spPr/>
        <p:txBody>
          <a:bodyPr>
            <a:normAutofit/>
          </a:bodyPr>
          <a:lstStyle/>
          <a:p>
            <a:pPr algn="just" rtl="0">
              <a:lnSpc>
                <a:spcPct val="150000"/>
              </a:lnSpc>
            </a:pPr>
            <a:r>
              <a:rPr lang="en-US" sz="2000" b="1" dirty="0">
                <a:solidFill>
                  <a:srgbClr val="FF0000"/>
                </a:solidFill>
                <a:latin typeface="Times New Roman" pitchFamily="18" charset="0"/>
                <a:cs typeface="Times New Roman" pitchFamily="18" charset="0"/>
              </a:rPr>
              <a:t>Crystalline solids: </a:t>
            </a:r>
          </a:p>
          <a:p>
            <a:pPr algn="just" rtl="0">
              <a:lnSpc>
                <a:spcPct val="150000"/>
              </a:lnSpc>
            </a:pPr>
            <a:r>
              <a:rPr lang="en-US" sz="2000" dirty="0">
                <a:latin typeface="Times New Roman" pitchFamily="18" charset="0"/>
                <a:cs typeface="Times New Roman" pitchFamily="18" charset="0"/>
              </a:rPr>
              <a:t>There are two principle types of crystalline solids, one of them termed </a:t>
            </a:r>
            <a:r>
              <a:rPr lang="en-US" sz="2000" b="1" dirty="0">
                <a:latin typeface="Times New Roman" pitchFamily="18" charset="0"/>
                <a:cs typeface="Times New Roman" pitchFamily="18" charset="0"/>
              </a:rPr>
              <a:t>single crystal solids </a:t>
            </a:r>
            <a:r>
              <a:rPr lang="en-US" sz="2000" dirty="0">
                <a:latin typeface="Times New Roman" pitchFamily="18" charset="0"/>
                <a:cs typeface="Times New Roman" pitchFamily="18" charset="0"/>
              </a:rPr>
              <a:t>and the others is termed </a:t>
            </a:r>
            <a:r>
              <a:rPr lang="en-US" sz="2000" b="1" dirty="0">
                <a:latin typeface="Times New Roman" pitchFamily="18" charset="0"/>
                <a:cs typeface="Times New Roman" pitchFamily="18" charset="0"/>
              </a:rPr>
              <a:t>polycrystalline solids</a:t>
            </a:r>
            <a:r>
              <a:rPr lang="en-US" sz="2000" dirty="0">
                <a:latin typeface="Times New Roman" pitchFamily="18" charset="0"/>
                <a:cs typeface="Times New Roman" pitchFamily="18" charset="0"/>
              </a:rPr>
              <a:t>. For a crystalline solid, when the periodic and repeated arrangement of atoms is perfect or extends throughout the entirety of the specimen without interruption, the result is a single crystal. All unit cells interlock in the same way and have the same orientation. Single crystals exist in nature, but they can also be produced artificially. They are ordinarily difficult to grow because the environment must be carefully controlled. </a:t>
            </a:r>
          </a:p>
        </p:txBody>
      </p:sp>
    </p:spTree>
    <p:extLst>
      <p:ext uri="{BB962C8B-B14F-4D97-AF65-F5344CB8AC3E}">
        <p14:creationId xmlns:p14="http://schemas.microsoft.com/office/powerpoint/2010/main" val="266531334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TotalTime>
  <Words>869</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سمة Office</vt:lpstr>
      <vt:lpstr>Materials properties</vt:lpstr>
      <vt:lpstr>Introduction</vt:lpstr>
      <vt:lpstr>Introduction</vt:lpstr>
      <vt:lpstr>Introduction</vt:lpstr>
      <vt:lpstr>Atomic structure</vt:lpstr>
      <vt:lpstr>Atomic structure</vt:lpstr>
      <vt:lpstr>Material structure </vt:lpstr>
      <vt:lpstr>Material structure </vt:lpstr>
      <vt:lpstr>crystalline and non-crystalline </vt:lpstr>
      <vt:lpstr>crystalline and non-crystalline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 properties</dc:title>
  <dc:creator>acer</dc:creator>
  <cp:lastModifiedBy>Lenovo34</cp:lastModifiedBy>
  <cp:revision>20</cp:revision>
  <dcterms:created xsi:type="dcterms:W3CDTF">2020-12-10T08:07:15Z</dcterms:created>
  <dcterms:modified xsi:type="dcterms:W3CDTF">2021-10-24T21:48:06Z</dcterms:modified>
</cp:coreProperties>
</file>