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3" r:id="rId6"/>
    <p:sldId id="260" r:id="rId7"/>
    <p:sldId id="266" r:id="rId8"/>
    <p:sldId id="261" r:id="rId9"/>
    <p:sldId id="271" r:id="rId10"/>
    <p:sldId id="272" r:id="rId11"/>
    <p:sldId id="267" r:id="rId12"/>
    <p:sldId id="264" r:id="rId13"/>
    <p:sldId id="262" r:id="rId14"/>
    <p:sldId id="273" r:id="rId15"/>
    <p:sldId id="274" r:id="rId16"/>
    <p:sldId id="268" r:id="rId17"/>
    <p:sldId id="269"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19/03/1443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19/03/1443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19/03/1443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قسم الاطراف والمساند </a:t>
            </a:r>
            <a:br>
              <a:rPr lang="ar-IQ" dirty="0" smtClean="0"/>
            </a:br>
            <a:r>
              <a:rPr lang="ar-IQ" dirty="0" smtClean="0"/>
              <a:t>المرحلة الثانية</a:t>
            </a:r>
            <a:endParaRPr lang="en-US" dirty="0"/>
          </a:p>
        </p:txBody>
      </p:sp>
      <p:sp>
        <p:nvSpPr>
          <p:cNvPr id="3" name="عنوان فرعي 2"/>
          <p:cNvSpPr>
            <a:spLocks noGrp="1"/>
          </p:cNvSpPr>
          <p:nvPr>
            <p:ph type="subTitle" idx="1"/>
          </p:nvPr>
        </p:nvSpPr>
        <p:spPr>
          <a:xfrm>
            <a:off x="1371600" y="3886200"/>
            <a:ext cx="6400800" cy="694928"/>
          </a:xfrm>
        </p:spPr>
        <p:txBody>
          <a:bodyPr/>
          <a:lstStyle/>
          <a:p>
            <a:r>
              <a:rPr lang="en-US" dirty="0" smtClean="0"/>
              <a:t>Material properties</a:t>
            </a:r>
            <a:endParaRPr lang="en-US" dirty="0"/>
          </a:p>
        </p:txBody>
      </p:sp>
    </p:spTree>
    <p:extLst>
      <p:ext uri="{BB962C8B-B14F-4D97-AF65-F5344CB8AC3E}">
        <p14:creationId xmlns:p14="http://schemas.microsoft.com/office/powerpoint/2010/main" val="734739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Cast Iron </a:t>
            </a:r>
            <a:endParaRPr lang="en-US" dirty="0"/>
          </a:p>
        </p:txBody>
      </p:sp>
      <p:sp>
        <p:nvSpPr>
          <p:cNvPr id="3" name="عنصر نائب للمحتوى 2"/>
          <p:cNvSpPr>
            <a:spLocks noGrp="1"/>
          </p:cNvSpPr>
          <p:nvPr>
            <p:ph idx="1"/>
          </p:nvPr>
        </p:nvSpPr>
        <p:spPr/>
        <p:txBody>
          <a:bodyPr>
            <a:normAutofit/>
          </a:bodyPr>
          <a:lstStyle/>
          <a:p>
            <a:pPr marL="0" indent="0" algn="l" rtl="0">
              <a:buNone/>
            </a:pPr>
            <a:r>
              <a:rPr lang="en-US" dirty="0">
                <a:solidFill>
                  <a:srgbClr val="FF0000"/>
                </a:solidFill>
              </a:rPr>
              <a:t>Ductile: 	</a:t>
            </a:r>
          </a:p>
          <a:p>
            <a:pPr algn="l" rtl="0"/>
            <a:r>
              <a:rPr lang="en-US" dirty="0"/>
              <a:t>High strength and ductility   Uses: engine and machine </a:t>
            </a:r>
            <a:r>
              <a:rPr lang="en-US" dirty="0" smtClean="0"/>
              <a:t>parts</a:t>
            </a:r>
            <a:endParaRPr lang="en-US" dirty="0"/>
          </a:p>
          <a:p>
            <a:pPr algn="l" rtl="0"/>
            <a:endParaRPr lang="en-US" dirty="0"/>
          </a:p>
          <a:p>
            <a:pPr marL="0" indent="0" algn="l" rtl="0">
              <a:buNone/>
            </a:pPr>
            <a:r>
              <a:rPr lang="en-US" dirty="0">
                <a:solidFill>
                  <a:srgbClr val="FF0000"/>
                </a:solidFill>
              </a:rPr>
              <a:t>Malleable: 	</a:t>
            </a:r>
          </a:p>
          <a:p>
            <a:pPr algn="l" rtl="0"/>
            <a:r>
              <a:rPr lang="en-US" dirty="0"/>
              <a:t>Heat-treated version of white cast iron</a:t>
            </a:r>
          </a:p>
          <a:p>
            <a:pPr algn="l" rtl="0"/>
            <a:endParaRPr lang="en-US" dirty="0"/>
          </a:p>
        </p:txBody>
      </p:sp>
    </p:spTree>
    <p:extLst>
      <p:ext uri="{BB962C8B-B14F-4D97-AF65-F5344CB8AC3E}">
        <p14:creationId xmlns:p14="http://schemas.microsoft.com/office/powerpoint/2010/main" val="1874161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Cast Iron </a:t>
            </a:r>
            <a:endParaRPr lang="en-US" dirty="0"/>
          </a:p>
        </p:txBody>
      </p:sp>
      <p:sp>
        <p:nvSpPr>
          <p:cNvPr id="3" name="عنصر نائب للمحتوى 2"/>
          <p:cNvSpPr>
            <a:spLocks noGrp="1"/>
          </p:cNvSpPr>
          <p:nvPr>
            <p:ph idx="1"/>
          </p:nvPr>
        </p:nvSpPr>
        <p:spPr/>
        <p:txBody>
          <a:bodyPr>
            <a:normAutofit fontScale="85000" lnSpcReduction="10000"/>
          </a:bodyPr>
          <a:lstStyle/>
          <a:p>
            <a:pPr algn="l" rtl="0"/>
            <a:r>
              <a:rPr lang="en-US" dirty="0">
                <a:solidFill>
                  <a:srgbClr val="FF0000"/>
                </a:solidFill>
              </a:rPr>
              <a:t>Uses:</a:t>
            </a:r>
          </a:p>
          <a:p>
            <a:pPr marL="0" indent="0" algn="l" rtl="0">
              <a:buNone/>
            </a:pPr>
            <a:r>
              <a:rPr lang="ar-IQ" dirty="0" smtClean="0"/>
              <a:t>   </a:t>
            </a:r>
            <a:r>
              <a:rPr lang="en-US" dirty="0" smtClean="0"/>
              <a:t>1</a:t>
            </a:r>
            <a:r>
              <a:rPr lang="en-US" dirty="0"/>
              <a:t>. It is used for manufacture of steel and wrought iron.</a:t>
            </a:r>
          </a:p>
          <a:p>
            <a:pPr marL="0" indent="0" algn="l" rtl="0">
              <a:buNone/>
            </a:pPr>
            <a:r>
              <a:rPr lang="ar-IQ" dirty="0" smtClean="0"/>
              <a:t>    </a:t>
            </a:r>
            <a:r>
              <a:rPr lang="en-US" dirty="0" smtClean="0"/>
              <a:t>2</a:t>
            </a:r>
            <a:r>
              <a:rPr lang="en-US" dirty="0"/>
              <a:t>. Its high compressive strength makes it suitable for </a:t>
            </a:r>
            <a:r>
              <a:rPr lang="ar-IQ" dirty="0" smtClean="0"/>
              <a:t>   </a:t>
            </a:r>
            <a:r>
              <a:rPr lang="en-US" dirty="0" smtClean="0"/>
              <a:t>use </a:t>
            </a:r>
            <a:r>
              <a:rPr lang="en-US" dirty="0"/>
              <a:t>in making such parts which are subjected to compressive stresses such as supports of heavy machinery.</a:t>
            </a:r>
          </a:p>
          <a:p>
            <a:pPr marL="0" indent="0" algn="l" rtl="0">
              <a:buNone/>
            </a:pPr>
            <a:r>
              <a:rPr lang="ar-IQ" dirty="0" smtClean="0"/>
              <a:t>   </a:t>
            </a:r>
            <a:r>
              <a:rPr lang="en-US" dirty="0" smtClean="0"/>
              <a:t>3</a:t>
            </a:r>
            <a:r>
              <a:rPr lang="en-US" dirty="0"/>
              <a:t>. Since it does not rust easily, therefore it is used for parts generally exposed to atmosphere such as lamp posts.</a:t>
            </a:r>
          </a:p>
          <a:p>
            <a:pPr marL="0" indent="0" algn="l" rtl="0">
              <a:buNone/>
            </a:pPr>
            <a:r>
              <a:rPr lang="ar-IQ" dirty="0" smtClean="0"/>
              <a:t>   </a:t>
            </a:r>
            <a:r>
              <a:rPr lang="en-US" dirty="0" smtClean="0"/>
              <a:t>4</a:t>
            </a:r>
            <a:r>
              <a:rPr lang="en-US" dirty="0"/>
              <a:t>. It is also used for making rail chairs and carriages wheels.</a:t>
            </a:r>
          </a:p>
          <a:p>
            <a:pPr algn="l" rtl="0"/>
            <a:endParaRPr lang="en-US" dirty="0"/>
          </a:p>
        </p:txBody>
      </p:sp>
    </p:spTree>
    <p:extLst>
      <p:ext uri="{BB962C8B-B14F-4D97-AF65-F5344CB8AC3E}">
        <p14:creationId xmlns:p14="http://schemas.microsoft.com/office/powerpoint/2010/main" val="2610095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Cast Iron </a:t>
            </a:r>
            <a:endParaRPr lang="en-US" dirty="0"/>
          </a:p>
        </p:txBody>
      </p:sp>
      <p:sp>
        <p:nvSpPr>
          <p:cNvPr id="3" name="عنصر نائب للمحتوى 2"/>
          <p:cNvSpPr>
            <a:spLocks noGrp="1"/>
          </p:cNvSpPr>
          <p:nvPr>
            <p:ph idx="1"/>
          </p:nvPr>
        </p:nvSpPr>
        <p:spPr/>
        <p:txBody>
          <a:bodyPr>
            <a:normAutofit fontScale="47500" lnSpcReduction="20000"/>
          </a:bodyPr>
          <a:lstStyle/>
          <a:p>
            <a:pPr marL="0" indent="0" algn="l" rtl="0">
              <a:lnSpc>
                <a:spcPct val="170000"/>
              </a:lnSpc>
              <a:buNone/>
            </a:pPr>
            <a:r>
              <a:rPr lang="en-US" dirty="0" smtClean="0">
                <a:solidFill>
                  <a:srgbClr val="FF0000"/>
                </a:solidFill>
              </a:rPr>
              <a:t>  </a:t>
            </a:r>
            <a:r>
              <a:rPr lang="en-US" dirty="0" smtClean="0">
                <a:solidFill>
                  <a:srgbClr val="FF0000"/>
                </a:solidFill>
                <a:latin typeface="Times New Roman" pitchFamily="18" charset="0"/>
                <a:cs typeface="Times New Roman" pitchFamily="18" charset="0"/>
              </a:rPr>
              <a:t>Cast </a:t>
            </a:r>
            <a:r>
              <a:rPr lang="en-US" dirty="0">
                <a:solidFill>
                  <a:srgbClr val="FF0000"/>
                </a:solidFill>
                <a:latin typeface="Times New Roman" pitchFamily="18" charset="0"/>
                <a:cs typeface="Times New Roman" pitchFamily="18" charset="0"/>
              </a:rPr>
              <a:t>iron possesses the following important properties:</a:t>
            </a:r>
          </a:p>
          <a:p>
            <a:pPr marL="0" indent="0" algn="l" rtl="0">
              <a:lnSpc>
                <a:spcPct val="170000"/>
              </a:lnSpc>
              <a:buNone/>
            </a:pPr>
            <a:r>
              <a:rPr lang="en-US" dirty="0" smtClean="0">
                <a:latin typeface="Times New Roman" pitchFamily="18" charset="0"/>
                <a:cs typeface="Times New Roman" pitchFamily="18" charset="0"/>
              </a:rPr>
              <a:t> 1</a:t>
            </a:r>
            <a:r>
              <a:rPr lang="en-US" dirty="0">
                <a:latin typeface="Times New Roman" pitchFamily="18" charset="0"/>
                <a:cs typeface="Times New Roman" pitchFamily="18" charset="0"/>
              </a:rPr>
              <a:t>. It has fibrous crystalline structure.</a:t>
            </a:r>
          </a:p>
          <a:p>
            <a:pPr marL="0" indent="0" algn="l" rtl="0">
              <a:lnSpc>
                <a:spcPct val="170000"/>
              </a:lnSpc>
              <a:buNone/>
            </a:pPr>
            <a:r>
              <a:rPr lang="en-US" dirty="0" smtClean="0">
                <a:latin typeface="Times New Roman" pitchFamily="18" charset="0"/>
                <a:cs typeface="Times New Roman" pitchFamily="18" charset="0"/>
              </a:rPr>
              <a:t> 2</a:t>
            </a:r>
            <a:r>
              <a:rPr lang="en-US" dirty="0">
                <a:latin typeface="Times New Roman" pitchFamily="18" charset="0"/>
                <a:cs typeface="Times New Roman" pitchFamily="18" charset="0"/>
              </a:rPr>
              <a:t>. Brittle and has low resistance to tension and high strength in </a:t>
            </a:r>
            <a:r>
              <a:rPr lang="en-US" dirty="0" smtClean="0">
                <a:latin typeface="Times New Roman" pitchFamily="18" charset="0"/>
                <a:cs typeface="Times New Roman" pitchFamily="18" charset="0"/>
              </a:rPr>
              <a:t>   compression</a:t>
            </a:r>
            <a:r>
              <a:rPr lang="en-US" dirty="0">
                <a:latin typeface="Times New Roman" pitchFamily="18" charset="0"/>
                <a:cs typeface="Times New Roman" pitchFamily="18" charset="0"/>
              </a:rPr>
              <a:t>. Tensile and compressive strength of an average quality of </a:t>
            </a:r>
            <a:r>
              <a:rPr lang="en-US" dirty="0" smtClean="0">
                <a:latin typeface="Times New Roman" pitchFamily="18" charset="0"/>
                <a:cs typeface="Times New Roman" pitchFamily="18" charset="0"/>
              </a:rPr>
              <a:t> cast </a:t>
            </a:r>
            <a:r>
              <a:rPr lang="en-US" dirty="0">
                <a:latin typeface="Times New Roman" pitchFamily="18" charset="0"/>
                <a:cs typeface="Times New Roman" pitchFamily="18" charset="0"/>
              </a:rPr>
              <a:t>iron are 150 N/mm2 and 500 N/mm2 respectively.</a:t>
            </a:r>
          </a:p>
          <a:p>
            <a:pPr marL="0" indent="0" algn="l" rtl="0">
              <a:lnSpc>
                <a:spcPct val="170000"/>
              </a:lnSpc>
              <a:buNone/>
            </a:pPr>
            <a:r>
              <a:rPr lang="en-US" dirty="0" smtClean="0">
                <a:latin typeface="Times New Roman" pitchFamily="18" charset="0"/>
                <a:cs typeface="Times New Roman" pitchFamily="18" charset="0"/>
              </a:rPr>
              <a:t> 3</a:t>
            </a:r>
            <a:r>
              <a:rPr lang="en-US" dirty="0">
                <a:latin typeface="Times New Roman" pitchFamily="18" charset="0"/>
                <a:cs typeface="Times New Roman" pitchFamily="18" charset="0"/>
              </a:rPr>
              <a:t>. Its melting point is about 1200 °C.</a:t>
            </a:r>
          </a:p>
          <a:p>
            <a:pPr marL="0" indent="0" algn="l" rtl="0">
              <a:lnSpc>
                <a:spcPct val="170000"/>
              </a:lnSpc>
              <a:buNone/>
            </a:pPr>
            <a:r>
              <a:rPr lang="en-US" dirty="0" smtClean="0">
                <a:latin typeface="Times New Roman" pitchFamily="18" charset="0"/>
                <a:cs typeface="Times New Roman" pitchFamily="18" charset="0"/>
              </a:rPr>
              <a:t> 4</a:t>
            </a:r>
            <a:r>
              <a:rPr lang="en-US" dirty="0">
                <a:latin typeface="Times New Roman" pitchFamily="18" charset="0"/>
                <a:cs typeface="Times New Roman" pitchFamily="18" charset="0"/>
              </a:rPr>
              <a:t>. It cannot withstand sudden shocks.</a:t>
            </a:r>
          </a:p>
          <a:p>
            <a:pPr marL="0" indent="0" algn="l" rtl="0">
              <a:lnSpc>
                <a:spcPct val="170000"/>
              </a:lnSpc>
              <a:buNone/>
            </a:pPr>
            <a:r>
              <a:rPr lang="en-US" dirty="0" smtClean="0">
                <a:latin typeface="Times New Roman" pitchFamily="18" charset="0"/>
                <a:cs typeface="Times New Roman" pitchFamily="18" charset="0"/>
              </a:rPr>
              <a:t> 5</a:t>
            </a:r>
            <a:r>
              <a:rPr lang="en-US" dirty="0">
                <a:latin typeface="Times New Roman" pitchFamily="18" charset="0"/>
                <a:cs typeface="Times New Roman" pitchFamily="18" charset="0"/>
              </a:rPr>
              <a:t>. Because of being brittle, it can not be welded.</a:t>
            </a:r>
          </a:p>
          <a:p>
            <a:pPr marL="0" indent="0" algn="l" rtl="0">
              <a:lnSpc>
                <a:spcPct val="170000"/>
              </a:lnSpc>
              <a:buNone/>
            </a:pPr>
            <a:r>
              <a:rPr lang="en-US" dirty="0" smtClean="0">
                <a:latin typeface="Times New Roman" pitchFamily="18" charset="0"/>
                <a:cs typeface="Times New Roman" pitchFamily="18" charset="0"/>
              </a:rPr>
              <a:t> 6</a:t>
            </a:r>
            <a:r>
              <a:rPr lang="en-US" dirty="0">
                <a:latin typeface="Times New Roman" pitchFamily="18" charset="0"/>
                <a:cs typeface="Times New Roman" pitchFamily="18" charset="0"/>
              </a:rPr>
              <a:t>. Its specific gravity is 7.5.</a:t>
            </a:r>
          </a:p>
          <a:p>
            <a:pPr marL="0" indent="0" algn="l" rtl="0">
              <a:lnSpc>
                <a:spcPct val="170000"/>
              </a:lnSpc>
              <a:buNone/>
            </a:pPr>
            <a:r>
              <a:rPr lang="en-US" dirty="0" smtClean="0">
                <a:latin typeface="Times New Roman" pitchFamily="18" charset="0"/>
                <a:cs typeface="Times New Roman" pitchFamily="18" charset="0"/>
              </a:rPr>
              <a:t> 7</a:t>
            </a:r>
            <a:r>
              <a:rPr lang="en-US" dirty="0">
                <a:latin typeface="Times New Roman" pitchFamily="18" charset="0"/>
                <a:cs typeface="Times New Roman" pitchFamily="18" charset="0"/>
              </a:rPr>
              <a:t>. It cannot be magnitude.</a:t>
            </a:r>
          </a:p>
          <a:p>
            <a:pPr marL="0" indent="0" algn="l" rtl="0">
              <a:lnSpc>
                <a:spcPct val="170000"/>
              </a:lnSpc>
              <a:buNone/>
            </a:pPr>
            <a:r>
              <a:rPr lang="en-US" dirty="0" smtClean="0">
                <a:latin typeface="Times New Roman" pitchFamily="18" charset="0"/>
                <a:cs typeface="Times New Roman" pitchFamily="18" charset="0"/>
              </a:rPr>
              <a:t> 8</a:t>
            </a:r>
            <a:r>
              <a:rPr lang="en-US" dirty="0">
                <a:latin typeface="Times New Roman" pitchFamily="18" charset="0"/>
                <a:cs typeface="Times New Roman" pitchFamily="18" charset="0"/>
              </a:rPr>
              <a:t>. it’s neither malleable, nor ductile.</a:t>
            </a:r>
          </a:p>
          <a:p>
            <a:pPr marL="0" indent="0" algn="l" rtl="0">
              <a:lnSpc>
                <a:spcPct val="170000"/>
              </a:lnSpc>
              <a:buNone/>
            </a:pPr>
            <a:r>
              <a:rPr lang="en-US" dirty="0" smtClean="0">
                <a:latin typeface="Times New Roman" pitchFamily="18" charset="0"/>
                <a:cs typeface="Times New Roman" pitchFamily="18" charset="0"/>
              </a:rPr>
              <a:t> 9</a:t>
            </a:r>
            <a:r>
              <a:rPr lang="en-US" dirty="0">
                <a:latin typeface="Times New Roman" pitchFamily="18" charset="0"/>
                <a:cs typeface="Times New Roman" pitchFamily="18" charset="0"/>
              </a:rPr>
              <a:t>. It does not rust easily.</a:t>
            </a:r>
          </a:p>
          <a:p>
            <a:pPr algn="l" rtl="0">
              <a:lnSpc>
                <a:spcPct val="17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13568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latin typeface="Times New Roman" pitchFamily="18" charset="0"/>
                <a:cs typeface="Times New Roman" pitchFamily="18" charset="0"/>
              </a:rPr>
              <a:t>Steel</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77500" lnSpcReduction="20000"/>
          </a:bodyPr>
          <a:lstStyle/>
          <a:p>
            <a:pPr algn="l" rtl="0"/>
            <a:r>
              <a:rPr lang="en-US" dirty="0">
                <a:latin typeface="Times New Roman" pitchFamily="18" charset="0"/>
                <a:cs typeface="Times New Roman" pitchFamily="18" charset="0"/>
              </a:rPr>
              <a:t>Steel is the most important material for engineering construction. It contains carbon from 0.15 % (very soft steel) to 1.5 % (very hard steel). It also contains small amount of other elements. </a:t>
            </a:r>
          </a:p>
          <a:p>
            <a:pPr algn="l" rtl="0"/>
            <a:r>
              <a:rPr lang="en-US" dirty="0">
                <a:latin typeface="Times New Roman" pitchFamily="18" charset="0"/>
                <a:cs typeface="Times New Roman" pitchFamily="18" charset="0"/>
              </a:rPr>
              <a:t>It contains from:</a:t>
            </a:r>
          </a:p>
          <a:p>
            <a:pPr algn="l" rtl="0"/>
            <a:r>
              <a:rPr lang="en-US" dirty="0">
                <a:latin typeface="Times New Roman" pitchFamily="18" charset="0"/>
                <a:cs typeface="Times New Roman" pitchFamily="18" charset="0"/>
              </a:rPr>
              <a:t>Iron = 99 %</a:t>
            </a:r>
          </a:p>
          <a:p>
            <a:pPr algn="l" rtl="0"/>
            <a:r>
              <a:rPr lang="en-US" dirty="0">
                <a:latin typeface="Times New Roman" pitchFamily="18" charset="0"/>
                <a:cs typeface="Times New Roman" pitchFamily="18" charset="0"/>
              </a:rPr>
              <a:t>Carbon content – 0.15 – 1.5 %</a:t>
            </a:r>
          </a:p>
          <a:p>
            <a:pPr algn="l" rtl="0"/>
            <a:r>
              <a:rPr lang="en-US" dirty="0">
                <a:latin typeface="Times New Roman" pitchFamily="18" charset="0"/>
                <a:cs typeface="Times New Roman" pitchFamily="18" charset="0"/>
              </a:rPr>
              <a:t>Phosphorus and </a:t>
            </a:r>
            <a:r>
              <a:rPr lang="en-US" dirty="0" err="1">
                <a:latin typeface="Times New Roman" pitchFamily="18" charset="0"/>
                <a:cs typeface="Times New Roman" pitchFamily="18" charset="0"/>
              </a:rPr>
              <a:t>sulpher</a:t>
            </a:r>
            <a:r>
              <a:rPr lang="en-US" dirty="0">
                <a:latin typeface="Times New Roman" pitchFamily="18" charset="0"/>
                <a:cs typeface="Times New Roman" pitchFamily="18" charset="0"/>
              </a:rPr>
              <a:t> less than o.1 %</a:t>
            </a:r>
          </a:p>
          <a:p>
            <a:pPr algn="l" rtl="0"/>
            <a:r>
              <a:rPr lang="en-US" dirty="0">
                <a:latin typeface="Times New Roman" pitchFamily="18" charset="0"/>
                <a:cs typeface="Times New Roman" pitchFamily="18" charset="0"/>
              </a:rPr>
              <a:t>Manganese up to 0.5 %</a:t>
            </a:r>
          </a:p>
          <a:p>
            <a:pPr algn="l" rtl="0"/>
            <a:r>
              <a:rPr lang="en-US" dirty="0">
                <a:latin typeface="Times New Roman" pitchFamily="18" charset="0"/>
                <a:cs typeface="Times New Roman" pitchFamily="18" charset="0"/>
              </a:rPr>
              <a:t>Silicon up to o.3 %</a:t>
            </a:r>
          </a:p>
          <a:p>
            <a:pPr algn="l" rtl="0"/>
            <a:r>
              <a:rPr lang="en-US" dirty="0">
                <a:latin typeface="Times New Roman" pitchFamily="18" charset="0"/>
                <a:cs typeface="Times New Roman" pitchFamily="18" charset="0"/>
              </a:rPr>
              <a:t>The higher is the percentage of the carbon, the harder and tougher is the steel. </a:t>
            </a:r>
            <a:endParaRPr lang="en-US" dirty="0"/>
          </a:p>
        </p:txBody>
      </p:sp>
    </p:spTree>
    <p:extLst>
      <p:ext uri="{BB962C8B-B14F-4D97-AF65-F5344CB8AC3E}">
        <p14:creationId xmlns:p14="http://schemas.microsoft.com/office/powerpoint/2010/main" val="1452146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Steel</a:t>
            </a:r>
            <a:endParaRPr lang="en-US" dirty="0"/>
          </a:p>
        </p:txBody>
      </p:sp>
      <p:sp>
        <p:nvSpPr>
          <p:cNvPr id="3" name="عنصر نائب للمحتوى 2"/>
          <p:cNvSpPr>
            <a:spLocks noGrp="1"/>
          </p:cNvSpPr>
          <p:nvPr>
            <p:ph idx="1"/>
          </p:nvPr>
        </p:nvSpPr>
        <p:spPr/>
        <p:txBody>
          <a:bodyPr>
            <a:noAutofit/>
          </a:bodyPr>
          <a:lstStyle/>
          <a:p>
            <a:pPr algn="l" rtl="0"/>
            <a:r>
              <a:rPr lang="en-US" sz="2400" dirty="0">
                <a:latin typeface="Times New Roman" pitchFamily="18" charset="0"/>
                <a:cs typeface="Times New Roman" pitchFamily="18" charset="0"/>
              </a:rPr>
              <a:t>Stainless steel (SS) is the general name for a number of different steels used mainly because of its resistance to a wide range of corrosive agents. SS is used to fabricate some prosthetic parts in fields such as dental </a:t>
            </a:r>
            <a:r>
              <a:rPr lang="en-US" sz="2400" dirty="0" smtClean="0">
                <a:latin typeface="Times New Roman" pitchFamily="18" charset="0"/>
                <a:cs typeface="Times New Roman" pitchFamily="18" charset="0"/>
              </a:rPr>
              <a:t>implant ology, </a:t>
            </a:r>
            <a:r>
              <a:rPr lang="en-US" sz="2400" dirty="0">
                <a:latin typeface="Times New Roman" pitchFamily="18" charset="0"/>
                <a:cs typeface="Times New Roman" pitchFamily="18" charset="0"/>
              </a:rPr>
              <a:t>prosthetic </a:t>
            </a:r>
            <a:r>
              <a:rPr lang="en-US" sz="2400" dirty="0" smtClean="0">
                <a:latin typeface="Times New Roman" pitchFamily="18" charset="0"/>
                <a:cs typeface="Times New Roman" pitchFamily="18" charset="0"/>
              </a:rPr>
              <a:t>dentistry, and </a:t>
            </a:r>
            <a:r>
              <a:rPr lang="en-US" sz="2400" dirty="0">
                <a:latin typeface="Times New Roman" pitchFamily="18" charset="0"/>
                <a:cs typeface="Times New Roman" pitchFamily="18" charset="0"/>
              </a:rPr>
              <a:t>orthopedics. It possesses good mechanical properties but suffers from poor biocompatibility. Infections and lack of </a:t>
            </a:r>
            <a:r>
              <a:rPr lang="en-US" sz="2400" dirty="0" smtClean="0">
                <a:latin typeface="Times New Roman" pitchFamily="18" charset="0"/>
                <a:cs typeface="Times New Roman" pitchFamily="18" charset="0"/>
              </a:rPr>
              <a:t>Osseo integration </a:t>
            </a:r>
            <a:r>
              <a:rPr lang="en-US" sz="2400" dirty="0">
                <a:latin typeface="Times New Roman" pitchFamily="18" charset="0"/>
                <a:cs typeface="Times New Roman" pitchFamily="18" charset="0"/>
              </a:rPr>
              <a:t>are the further existing drawbacks of these implants in the human body Singh and </a:t>
            </a:r>
            <a:r>
              <a:rPr lang="en-US" sz="2400" dirty="0" err="1">
                <a:latin typeface="Times New Roman" pitchFamily="18" charset="0"/>
                <a:cs typeface="Times New Roman" pitchFamily="18" charset="0"/>
              </a:rPr>
              <a:t>Dahotre</a:t>
            </a:r>
            <a:r>
              <a:rPr lang="en-US" sz="2400" dirty="0">
                <a:latin typeface="Times New Roman" pitchFamily="18" charset="0"/>
                <a:cs typeface="Times New Roman" pitchFamily="18" charset="0"/>
              </a:rPr>
              <a:t> initially reported that stainless steel implants are often degraded due to crevice, pitting, fretting corrosion fatigue, stress corrosion cracking, </a:t>
            </a:r>
          </a:p>
        </p:txBody>
      </p:sp>
    </p:spTree>
    <p:extLst>
      <p:ext uri="{BB962C8B-B14F-4D97-AF65-F5344CB8AC3E}">
        <p14:creationId xmlns:p14="http://schemas.microsoft.com/office/powerpoint/2010/main" val="3231219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Steel</a:t>
            </a:r>
            <a:endParaRPr lang="en-US" dirty="0"/>
          </a:p>
        </p:txBody>
      </p:sp>
      <p:sp>
        <p:nvSpPr>
          <p:cNvPr id="3" name="عنصر نائب للمحتوى 2"/>
          <p:cNvSpPr>
            <a:spLocks noGrp="1"/>
          </p:cNvSpPr>
          <p:nvPr>
            <p:ph idx="1"/>
          </p:nvPr>
        </p:nvSpPr>
        <p:spPr/>
        <p:txBody>
          <a:bodyPr>
            <a:normAutofit/>
          </a:bodyPr>
          <a:lstStyle/>
          <a:p>
            <a:pPr algn="l" rtl="0"/>
            <a:r>
              <a:rPr lang="en-US" sz="2400" dirty="0">
                <a:latin typeface="Times New Roman" pitchFamily="18" charset="0"/>
                <a:cs typeface="Times New Roman" pitchFamily="18" charset="0"/>
              </a:rPr>
              <a:t>An alloy of iron containing from 0.02% and </a:t>
            </a:r>
            <a:r>
              <a:rPr lang="en-US" sz="2400" dirty="0" smtClean="0">
                <a:latin typeface="Times New Roman" pitchFamily="18" charset="0"/>
                <a:cs typeface="Times New Roman" pitchFamily="18" charset="0"/>
              </a:rPr>
              <a:t>2.11% carbon </a:t>
            </a:r>
            <a:r>
              <a:rPr lang="en-US" sz="2400" dirty="0">
                <a:latin typeface="Times New Roman" pitchFamily="18" charset="0"/>
                <a:cs typeface="Times New Roman" pitchFamily="18" charset="0"/>
              </a:rPr>
              <a:t>by </a:t>
            </a:r>
            <a:r>
              <a:rPr lang="en-US" sz="2400" dirty="0" smtClean="0">
                <a:latin typeface="Times New Roman" pitchFamily="18" charset="0"/>
                <a:cs typeface="Times New Roman" pitchFamily="18" charset="0"/>
              </a:rPr>
              <a:t>weight</a:t>
            </a:r>
          </a:p>
          <a:p>
            <a:pPr marL="0" indent="0" algn="l" rtl="0">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It is the carbon content that turns iron into steel</a:t>
            </a:r>
          </a:p>
          <a:p>
            <a:pPr marL="0" indent="0" algn="l" rtl="0">
              <a:buNone/>
            </a:pPr>
            <a:r>
              <a:rPr lang="en-US" sz="2400" dirty="0">
                <a:latin typeface="Times New Roman" pitchFamily="18" charset="0"/>
                <a:cs typeface="Times New Roman" pitchFamily="18" charset="0"/>
              </a:rPr>
              <a:t>• Often includes other alloying </a:t>
            </a:r>
            <a:r>
              <a:rPr lang="en-US" sz="2400" dirty="0" smtClean="0">
                <a:latin typeface="Times New Roman" pitchFamily="18" charset="0"/>
                <a:cs typeface="Times New Roman" pitchFamily="18" charset="0"/>
              </a:rPr>
              <a:t>elements:</a:t>
            </a:r>
          </a:p>
          <a:p>
            <a:pPr marL="0" indent="0" algn="l" rtl="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manganese,chromium</a:t>
            </a:r>
            <a:r>
              <a:rPr lang="en-US" sz="2400" dirty="0">
                <a:latin typeface="Times New Roman" pitchFamily="18" charset="0"/>
                <a:cs typeface="Times New Roman" pitchFamily="18" charset="0"/>
              </a:rPr>
              <a:t>, nickel, and molybdenum</a:t>
            </a:r>
          </a:p>
          <a:p>
            <a:pPr marL="0" indent="0" algn="l" rtl="0">
              <a:buNone/>
            </a:pPr>
            <a:r>
              <a:rPr lang="en-US" sz="2400" dirty="0">
                <a:latin typeface="Times New Roman" pitchFamily="18" charset="0"/>
                <a:cs typeface="Times New Roman" pitchFamily="18" charset="0"/>
              </a:rPr>
              <a:t>• Steel alloys can be grouped into four categories:</a:t>
            </a:r>
          </a:p>
          <a:p>
            <a:pPr marL="0" indent="0" algn="l" rtl="0">
              <a:buNone/>
            </a:pPr>
            <a:r>
              <a:rPr lang="en-US" sz="2400" dirty="0" smtClean="0">
                <a:latin typeface="Times New Roman" pitchFamily="18" charset="0"/>
                <a:cs typeface="Times New Roman" pitchFamily="18" charset="0"/>
              </a:rPr>
              <a:t>    1</a:t>
            </a:r>
            <a:r>
              <a:rPr lang="en-US" sz="2400" dirty="0">
                <a:latin typeface="Times New Roman" pitchFamily="18" charset="0"/>
                <a:cs typeface="Times New Roman" pitchFamily="18" charset="0"/>
              </a:rPr>
              <a:t>. Plain carbon steels</a:t>
            </a:r>
          </a:p>
          <a:p>
            <a:pPr marL="0" indent="0" algn="l" rtl="0">
              <a:buNone/>
            </a:pPr>
            <a:r>
              <a:rPr lang="en-US" sz="2400" dirty="0" smtClean="0">
                <a:latin typeface="Times New Roman" pitchFamily="18" charset="0"/>
                <a:cs typeface="Times New Roman" pitchFamily="18" charset="0"/>
              </a:rPr>
              <a:t>    2</a:t>
            </a:r>
            <a:r>
              <a:rPr lang="en-US" sz="2400" dirty="0">
                <a:latin typeface="Times New Roman" pitchFamily="18" charset="0"/>
                <a:cs typeface="Times New Roman" pitchFamily="18" charset="0"/>
              </a:rPr>
              <a:t>. Low alloy steels</a:t>
            </a:r>
          </a:p>
          <a:p>
            <a:pPr marL="0" indent="0" algn="l" rtl="0">
              <a:buNone/>
            </a:pPr>
            <a:r>
              <a:rPr lang="en-US" sz="2400" dirty="0" smtClean="0">
                <a:latin typeface="Times New Roman" pitchFamily="18" charset="0"/>
                <a:cs typeface="Times New Roman" pitchFamily="18" charset="0"/>
              </a:rPr>
              <a:t>    3</a:t>
            </a:r>
            <a:r>
              <a:rPr lang="en-US" sz="2400" dirty="0">
                <a:latin typeface="Times New Roman" pitchFamily="18" charset="0"/>
                <a:cs typeface="Times New Roman" pitchFamily="18" charset="0"/>
              </a:rPr>
              <a:t>. Stainless steels</a:t>
            </a:r>
          </a:p>
          <a:p>
            <a:pPr marL="0" indent="0" algn="l" rtl="0">
              <a:buNone/>
            </a:pPr>
            <a:r>
              <a:rPr lang="en-US" sz="2400" dirty="0" smtClean="0">
                <a:latin typeface="Times New Roman" pitchFamily="18" charset="0"/>
                <a:cs typeface="Times New Roman" pitchFamily="18" charset="0"/>
              </a:rPr>
              <a:t>    4</a:t>
            </a:r>
            <a:r>
              <a:rPr lang="en-US" sz="2400" dirty="0">
                <a:latin typeface="Times New Roman" pitchFamily="18" charset="0"/>
                <a:cs typeface="Times New Roman" pitchFamily="18" charset="0"/>
              </a:rPr>
              <a:t>. Tool steels</a:t>
            </a:r>
          </a:p>
        </p:txBody>
      </p:sp>
    </p:spTree>
    <p:extLst>
      <p:ext uri="{BB962C8B-B14F-4D97-AF65-F5344CB8AC3E}">
        <p14:creationId xmlns:p14="http://schemas.microsoft.com/office/powerpoint/2010/main" val="3394740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Steel</a:t>
            </a:r>
            <a:endParaRPr lang="en-US" dirty="0"/>
          </a:p>
        </p:txBody>
      </p:sp>
      <p:sp>
        <p:nvSpPr>
          <p:cNvPr id="3" name="عنصر نائب للمحتوى 2"/>
          <p:cNvSpPr>
            <a:spLocks noGrp="1"/>
          </p:cNvSpPr>
          <p:nvPr>
            <p:ph idx="1"/>
          </p:nvPr>
        </p:nvSpPr>
        <p:spPr/>
        <p:txBody>
          <a:bodyPr>
            <a:normAutofit/>
          </a:bodyPr>
          <a:lstStyle/>
          <a:p>
            <a:pPr marL="0" lvl="0" indent="0" algn="l" rtl="0">
              <a:lnSpc>
                <a:spcPct val="150000"/>
              </a:lnSpc>
              <a:buNone/>
            </a:pPr>
            <a:r>
              <a:rPr lang="ar-IQ" sz="2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Depending </a:t>
            </a:r>
            <a:r>
              <a:rPr lang="en-US" sz="2000" dirty="0">
                <a:solidFill>
                  <a:prstClr val="black"/>
                </a:solidFill>
                <a:latin typeface="Times New Roman" pitchFamily="18" charset="0"/>
                <a:cs typeface="Times New Roman" pitchFamily="18" charset="0"/>
              </a:rPr>
              <a:t>upon the percentage of carbon contents, </a:t>
            </a:r>
            <a:r>
              <a:rPr lang="en-US" sz="2000" dirty="0" smtClean="0">
                <a:solidFill>
                  <a:srgbClr val="FF0000"/>
                </a:solidFill>
                <a:latin typeface="Times New Roman" pitchFamily="18" charset="0"/>
                <a:cs typeface="Times New Roman" pitchFamily="18" charset="0"/>
              </a:rPr>
              <a:t>plain carbon Steel </a:t>
            </a:r>
            <a:r>
              <a:rPr lang="en-US" sz="2000" dirty="0">
                <a:solidFill>
                  <a:srgbClr val="FF0000"/>
                </a:solidFill>
                <a:latin typeface="Times New Roman" pitchFamily="18" charset="0"/>
                <a:cs typeface="Times New Roman" pitchFamily="18" charset="0"/>
              </a:rPr>
              <a:t>can be classified into</a:t>
            </a:r>
            <a:r>
              <a:rPr lang="en-US" sz="2000" dirty="0">
                <a:solidFill>
                  <a:prstClr val="black"/>
                </a:solidFill>
                <a:latin typeface="Times New Roman" pitchFamily="18" charset="0"/>
                <a:cs typeface="Times New Roman" pitchFamily="18" charset="0"/>
              </a:rPr>
              <a:t> different groups as under</a:t>
            </a:r>
            <a:r>
              <a:rPr lang="en-US" sz="2000" dirty="0" smtClean="0">
                <a:solidFill>
                  <a:prstClr val="black"/>
                </a:solidFill>
                <a:latin typeface="Times New Roman" pitchFamily="18" charset="0"/>
                <a:cs typeface="Times New Roman" pitchFamily="18" charset="0"/>
              </a:rPr>
              <a:t>:</a:t>
            </a:r>
            <a:endParaRPr lang="ar-IQ" sz="2000" dirty="0" smtClean="0">
              <a:solidFill>
                <a:prstClr val="black"/>
              </a:solidFill>
              <a:latin typeface="Times New Roman" pitchFamily="18" charset="0"/>
              <a:cs typeface="Times New Roman" pitchFamily="18" charset="0"/>
            </a:endParaRPr>
          </a:p>
          <a:p>
            <a:pPr marL="0" lvl="0" indent="0" algn="l" rtl="0">
              <a:lnSpc>
                <a:spcPct val="150000"/>
              </a:lnSpc>
              <a:buNone/>
            </a:pPr>
            <a:endParaRPr lang="en-US" sz="2000" dirty="0">
              <a:solidFill>
                <a:prstClr val="black"/>
              </a:solidFill>
              <a:latin typeface="Times New Roman" pitchFamily="18" charset="0"/>
              <a:cs typeface="Times New Roman" pitchFamily="18" charset="0"/>
            </a:endParaRPr>
          </a:p>
          <a:p>
            <a:pPr marL="0" lvl="0" indent="0" algn="l" rtl="0">
              <a:lnSpc>
                <a:spcPct val="150000"/>
              </a:lnSpc>
              <a:buNone/>
            </a:pPr>
            <a:r>
              <a:rPr lang="ar-IQ" sz="2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1</a:t>
            </a:r>
            <a:r>
              <a:rPr lang="en-US" sz="2000" dirty="0">
                <a:solidFill>
                  <a:prstClr val="black"/>
                </a:solidFill>
                <a:latin typeface="Times New Roman" pitchFamily="18" charset="0"/>
                <a:cs typeface="Times New Roman" pitchFamily="18" charset="0"/>
              </a:rPr>
              <a:t>. Very low carbon steel – having percentage of carbon below 0.15 %.</a:t>
            </a:r>
          </a:p>
          <a:p>
            <a:pPr marL="0" lvl="0" indent="0" algn="l" rtl="0">
              <a:lnSpc>
                <a:spcPct val="150000"/>
              </a:lnSpc>
              <a:buNone/>
            </a:pPr>
            <a:r>
              <a:rPr lang="ar-IQ" sz="2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2</a:t>
            </a:r>
            <a:r>
              <a:rPr lang="en-US" sz="2000" dirty="0">
                <a:solidFill>
                  <a:prstClr val="black"/>
                </a:solidFill>
                <a:latin typeface="Times New Roman" pitchFamily="18" charset="0"/>
                <a:cs typeface="Times New Roman" pitchFamily="18" charset="0"/>
              </a:rPr>
              <a:t>. Low carbon steel or mild steel –Carbon contents 0.15 – 0.3 %.</a:t>
            </a:r>
          </a:p>
          <a:p>
            <a:pPr marL="0" lvl="0" indent="0" algn="l" rtl="0">
              <a:lnSpc>
                <a:spcPct val="150000"/>
              </a:lnSpc>
              <a:buNone/>
            </a:pPr>
            <a:r>
              <a:rPr lang="ar-IQ" sz="2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3</a:t>
            </a:r>
            <a:r>
              <a:rPr lang="en-US" sz="2000" dirty="0">
                <a:solidFill>
                  <a:prstClr val="black"/>
                </a:solidFill>
                <a:latin typeface="Times New Roman" pitchFamily="18" charset="0"/>
                <a:cs typeface="Times New Roman" pitchFamily="18" charset="0"/>
              </a:rPr>
              <a:t>. Medium carbon steel–Carbon contents range from 0.3 – 0.6 %.</a:t>
            </a:r>
          </a:p>
          <a:p>
            <a:pPr marL="0" lvl="0" indent="0" algn="l" rtl="0">
              <a:lnSpc>
                <a:spcPct val="150000"/>
              </a:lnSpc>
              <a:buNone/>
            </a:pPr>
            <a:r>
              <a:rPr lang="ar-IQ" sz="2000" dirty="0" smtClean="0">
                <a:solidFill>
                  <a:prstClr val="black"/>
                </a:solidFill>
                <a:latin typeface="Times New Roman" pitchFamily="18" charset="0"/>
                <a:cs typeface="Times New Roman" pitchFamily="18" charset="0"/>
              </a:rPr>
              <a:t>    </a:t>
            </a:r>
            <a:r>
              <a:rPr lang="en-US" sz="2000" dirty="0" smtClean="0">
                <a:solidFill>
                  <a:prstClr val="black"/>
                </a:solidFill>
                <a:latin typeface="Times New Roman" pitchFamily="18" charset="0"/>
                <a:cs typeface="Times New Roman" pitchFamily="18" charset="0"/>
              </a:rPr>
              <a:t>4</a:t>
            </a:r>
            <a:r>
              <a:rPr lang="en-US" sz="2000" dirty="0">
                <a:solidFill>
                  <a:prstClr val="black"/>
                </a:solidFill>
                <a:latin typeface="Times New Roman" pitchFamily="18" charset="0"/>
                <a:cs typeface="Times New Roman" pitchFamily="18" charset="0"/>
              </a:rPr>
              <a:t>. High carbon steel or hard steel–Carbon contents range from 0.6 – 1.5 %.</a:t>
            </a:r>
          </a:p>
          <a:p>
            <a:pPr algn="l" rtl="0">
              <a:lnSpc>
                <a:spcPct val="150000"/>
              </a:lnSpc>
            </a:pPr>
            <a:endParaRPr lang="en-US" sz="2000" dirty="0"/>
          </a:p>
        </p:txBody>
      </p:sp>
    </p:spTree>
    <p:extLst>
      <p:ext uri="{BB962C8B-B14F-4D97-AF65-F5344CB8AC3E}">
        <p14:creationId xmlns:p14="http://schemas.microsoft.com/office/powerpoint/2010/main" val="2702368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Plain Carbon Steels</a:t>
            </a:r>
            <a:endParaRPr lang="en-US" dirty="0"/>
          </a:p>
        </p:txBody>
      </p:sp>
      <p:sp>
        <p:nvSpPr>
          <p:cNvPr id="3" name="عنصر نائب للمحتوى 2"/>
          <p:cNvSpPr>
            <a:spLocks noGrp="1"/>
          </p:cNvSpPr>
          <p:nvPr>
            <p:ph idx="1"/>
          </p:nvPr>
        </p:nvSpPr>
        <p:spPr/>
        <p:txBody>
          <a:bodyPr>
            <a:normAutofit/>
          </a:bodyPr>
          <a:lstStyle/>
          <a:p>
            <a:pPr algn="l" rtl="0">
              <a:lnSpc>
                <a:spcPct val="150000"/>
              </a:lnSpc>
            </a:pPr>
            <a:r>
              <a:rPr lang="en-US" sz="2400" dirty="0">
                <a:latin typeface="Times New Roman" pitchFamily="18" charset="0"/>
                <a:cs typeface="Times New Roman" pitchFamily="18" charset="0"/>
              </a:rPr>
              <a:t>Carbon is the principal alloying element, with </a:t>
            </a:r>
            <a:r>
              <a:rPr lang="en-US" sz="2400" dirty="0" smtClean="0">
                <a:latin typeface="Times New Roman" pitchFamily="18" charset="0"/>
                <a:cs typeface="Times New Roman" pitchFamily="18" charset="0"/>
              </a:rPr>
              <a:t>only small </a:t>
            </a:r>
            <a:r>
              <a:rPr lang="en-US" sz="2400" dirty="0">
                <a:latin typeface="Times New Roman" pitchFamily="18" charset="0"/>
                <a:cs typeface="Times New Roman" pitchFamily="18" charset="0"/>
              </a:rPr>
              <a:t>amounts of other elements (about 0.5% manganese is normal)</a:t>
            </a:r>
          </a:p>
          <a:p>
            <a:pPr marL="0" indent="0" algn="l" rtl="0">
              <a:lnSpc>
                <a:spcPct val="150000"/>
              </a:lnSpc>
              <a:buNone/>
            </a:pPr>
            <a:r>
              <a:rPr lang="en-US" sz="2400" dirty="0" smtClean="0">
                <a:latin typeface="Times New Roman" pitchFamily="18" charset="0"/>
                <a:cs typeface="Times New Roman" pitchFamily="18" charset="0"/>
              </a:rPr>
              <a:t>•   Strength </a:t>
            </a:r>
            <a:r>
              <a:rPr lang="en-US" sz="2400" dirty="0">
                <a:latin typeface="Times New Roman" pitchFamily="18" charset="0"/>
                <a:cs typeface="Times New Roman" pitchFamily="18" charset="0"/>
              </a:rPr>
              <a:t>of plain carbon steels increases </a:t>
            </a:r>
            <a:r>
              <a:rPr lang="en-US" sz="2400" dirty="0" smtClean="0">
                <a:latin typeface="Times New Roman" pitchFamily="18" charset="0"/>
                <a:cs typeface="Times New Roman" pitchFamily="18" charset="0"/>
              </a:rPr>
              <a:t>with   carbon </a:t>
            </a:r>
            <a:r>
              <a:rPr lang="en-US" sz="2400" dirty="0">
                <a:latin typeface="Times New Roman" pitchFamily="18" charset="0"/>
                <a:cs typeface="Times New Roman" pitchFamily="18" charset="0"/>
              </a:rPr>
              <a:t>content, but ductility is reduced</a:t>
            </a:r>
          </a:p>
          <a:p>
            <a:pPr marL="0" indent="0" algn="l" rtl="0">
              <a:lnSpc>
                <a:spcPct val="150000"/>
              </a:lnSpc>
              <a:buNone/>
            </a:pPr>
            <a:r>
              <a:rPr lang="en-US" sz="2400" dirty="0" smtClean="0">
                <a:latin typeface="Times New Roman" pitchFamily="18" charset="0"/>
                <a:cs typeface="Times New Roman" pitchFamily="18" charset="0"/>
              </a:rPr>
              <a:t>•   High </a:t>
            </a:r>
            <a:r>
              <a:rPr lang="en-US" sz="2400" dirty="0">
                <a:latin typeface="Times New Roman" pitchFamily="18" charset="0"/>
                <a:cs typeface="Times New Roman" pitchFamily="18" charset="0"/>
              </a:rPr>
              <a:t>carbon steels can be heat treated to form </a:t>
            </a:r>
            <a:r>
              <a:rPr lang="en-US" sz="2400" dirty="0" err="1" smtClean="0">
                <a:latin typeface="Times New Roman" pitchFamily="18" charset="0"/>
                <a:cs typeface="Times New Roman" pitchFamily="18" charset="0"/>
              </a:rPr>
              <a:t>martensite</a:t>
            </a:r>
            <a:r>
              <a:rPr lang="en-US" sz="2400" dirty="0" smtClean="0">
                <a:latin typeface="Times New Roman" pitchFamily="18" charset="0"/>
                <a:cs typeface="Times New Roman" pitchFamily="18" charset="0"/>
              </a:rPr>
              <a:t>, making </a:t>
            </a:r>
            <a:r>
              <a:rPr lang="en-US" sz="2400" dirty="0">
                <a:latin typeface="Times New Roman" pitchFamily="18" charset="0"/>
                <a:cs typeface="Times New Roman" pitchFamily="18" charset="0"/>
              </a:rPr>
              <a:t>the steel very hard and strong</a:t>
            </a:r>
          </a:p>
        </p:txBody>
      </p:sp>
    </p:spTree>
    <p:extLst>
      <p:ext uri="{BB962C8B-B14F-4D97-AF65-F5344CB8AC3E}">
        <p14:creationId xmlns:p14="http://schemas.microsoft.com/office/powerpoint/2010/main" val="28498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Plain Carbon Steels</a:t>
            </a:r>
            <a:endParaRPr lang="en-US" dirty="0"/>
          </a:p>
        </p:txBody>
      </p:sp>
      <p:sp>
        <p:nvSpPr>
          <p:cNvPr id="3" name="عنصر نائب للمحتوى 2"/>
          <p:cNvSpPr>
            <a:spLocks noGrp="1"/>
          </p:cNvSpPr>
          <p:nvPr>
            <p:ph idx="1"/>
          </p:nvPr>
        </p:nvSpPr>
        <p:spPr/>
        <p:txBody>
          <a:bodyPr>
            <a:normAutofit fontScale="70000" lnSpcReduction="20000"/>
          </a:bodyPr>
          <a:lstStyle/>
          <a:p>
            <a:pPr marL="0" indent="0" algn="l" rtl="0">
              <a:lnSpc>
                <a:spcPct val="170000"/>
              </a:lnSpc>
              <a:buNone/>
            </a:pPr>
            <a:r>
              <a:rPr lang="en-US" dirty="0" smtClean="0"/>
              <a:t>  </a:t>
            </a:r>
            <a:r>
              <a:rPr lang="en-US" dirty="0" smtClean="0">
                <a:solidFill>
                  <a:srgbClr val="FF0000"/>
                </a:solidFill>
                <a:latin typeface="Times New Roman" pitchFamily="18" charset="0"/>
                <a:cs typeface="Times New Roman" pitchFamily="18" charset="0"/>
              </a:rPr>
              <a:t>1</a:t>
            </a:r>
            <a:r>
              <a:rPr lang="en-US" dirty="0">
                <a:solidFill>
                  <a:srgbClr val="FF0000"/>
                </a:solidFill>
                <a:latin typeface="Times New Roman" pitchFamily="18" charset="0"/>
                <a:cs typeface="Times New Roman" pitchFamily="18" charset="0"/>
              </a:rPr>
              <a:t>. Low carbon steels </a:t>
            </a:r>
            <a:r>
              <a:rPr lang="en-US" dirty="0">
                <a:latin typeface="Times New Roman" pitchFamily="18" charset="0"/>
                <a:cs typeface="Times New Roman" pitchFamily="18" charset="0"/>
              </a:rPr>
              <a:t>- contain less than 0.20% C</a:t>
            </a:r>
          </a:p>
          <a:p>
            <a:pPr marL="0" indent="0" algn="l" rtl="0">
              <a:lnSpc>
                <a:spcPct val="170000"/>
              </a:lnSpc>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Applications</a:t>
            </a:r>
            <a:r>
              <a:rPr lang="en-US" dirty="0">
                <a:latin typeface="Times New Roman" pitchFamily="18" charset="0"/>
                <a:cs typeface="Times New Roman" pitchFamily="18" charset="0"/>
              </a:rPr>
              <a:t>: automobile </a:t>
            </a:r>
            <a:r>
              <a:rPr lang="en-US" dirty="0" err="1">
                <a:latin typeface="Times New Roman" pitchFamily="18" charset="0"/>
                <a:cs typeface="Times New Roman" pitchFamily="18" charset="0"/>
              </a:rPr>
              <a:t>sheetmetal</a:t>
            </a:r>
            <a:r>
              <a:rPr lang="en-US" dirty="0">
                <a:latin typeface="Times New Roman" pitchFamily="18" charset="0"/>
                <a:cs typeface="Times New Roman" pitchFamily="18" charset="0"/>
              </a:rPr>
              <a:t> parts, </a:t>
            </a:r>
            <a:r>
              <a:rPr lang="en-US" dirty="0" smtClean="0">
                <a:latin typeface="Times New Roman" pitchFamily="18" charset="0"/>
                <a:cs typeface="Times New Roman" pitchFamily="18" charset="0"/>
              </a:rPr>
              <a:t>plate steel   for </a:t>
            </a:r>
            <a:r>
              <a:rPr lang="en-US" dirty="0">
                <a:latin typeface="Times New Roman" pitchFamily="18" charset="0"/>
                <a:cs typeface="Times New Roman" pitchFamily="18" charset="0"/>
              </a:rPr>
              <a:t>fabrication, railroad rails</a:t>
            </a:r>
          </a:p>
          <a:p>
            <a:pPr marL="0" indent="0" algn="l" rtl="0">
              <a:lnSpc>
                <a:spcPct val="170000"/>
              </a:lnSpc>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2</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Medium carbon steels </a:t>
            </a:r>
            <a:r>
              <a:rPr lang="en-US" dirty="0">
                <a:latin typeface="Times New Roman" pitchFamily="18" charset="0"/>
                <a:cs typeface="Times New Roman" pitchFamily="18" charset="0"/>
              </a:rPr>
              <a:t>- range between 0.20% </a:t>
            </a:r>
            <a:r>
              <a:rPr lang="en-US" dirty="0" smtClean="0">
                <a:latin typeface="Times New Roman" pitchFamily="18" charset="0"/>
                <a:cs typeface="Times New Roman" pitchFamily="18" charset="0"/>
              </a:rPr>
              <a:t>and 0.50</a:t>
            </a:r>
            <a:r>
              <a:rPr lang="en-US" dirty="0">
                <a:latin typeface="Times New Roman" pitchFamily="18" charset="0"/>
                <a:cs typeface="Times New Roman" pitchFamily="18" charset="0"/>
              </a:rPr>
              <a:t>% C</a:t>
            </a:r>
          </a:p>
          <a:p>
            <a:pPr marL="0" indent="0" algn="l" rtl="0">
              <a:lnSpc>
                <a:spcPct val="17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Applications: machinery components and </a:t>
            </a:r>
            <a:r>
              <a:rPr lang="en-US" dirty="0" smtClean="0">
                <a:latin typeface="Times New Roman" pitchFamily="18" charset="0"/>
                <a:cs typeface="Times New Roman" pitchFamily="18" charset="0"/>
              </a:rPr>
              <a:t>engine parts </a:t>
            </a:r>
            <a:r>
              <a:rPr lang="en-US" dirty="0">
                <a:latin typeface="Times New Roman" pitchFamily="18" charset="0"/>
                <a:cs typeface="Times New Roman" pitchFamily="18" charset="0"/>
              </a:rPr>
              <a:t>such as crankshafts and connecting rods</a:t>
            </a:r>
          </a:p>
          <a:p>
            <a:pPr marL="0" indent="0" algn="l" rtl="0">
              <a:lnSpc>
                <a:spcPct val="170000"/>
              </a:lnSpc>
              <a:buNone/>
            </a:pPr>
            <a:r>
              <a:rPr lang="en-US" dirty="0" smtClean="0">
                <a:solidFill>
                  <a:srgbClr val="FF0000"/>
                </a:solidFill>
                <a:latin typeface="Times New Roman" pitchFamily="18" charset="0"/>
                <a:cs typeface="Times New Roman" pitchFamily="18" charset="0"/>
              </a:rPr>
              <a:t> 3</a:t>
            </a:r>
            <a:r>
              <a:rPr lang="en-US" dirty="0">
                <a:solidFill>
                  <a:srgbClr val="FF0000"/>
                </a:solidFill>
                <a:latin typeface="Times New Roman" pitchFamily="18" charset="0"/>
                <a:cs typeface="Times New Roman" pitchFamily="18" charset="0"/>
              </a:rPr>
              <a:t>. High carbon steels </a:t>
            </a:r>
            <a:r>
              <a:rPr lang="en-US" dirty="0">
                <a:latin typeface="Times New Roman" pitchFamily="18" charset="0"/>
                <a:cs typeface="Times New Roman" pitchFamily="18" charset="0"/>
              </a:rPr>
              <a:t>- contain carbon in </a:t>
            </a:r>
            <a:r>
              <a:rPr lang="en-US" dirty="0" smtClean="0">
                <a:latin typeface="Times New Roman" pitchFamily="18" charset="0"/>
                <a:cs typeface="Times New Roman" pitchFamily="18" charset="0"/>
              </a:rPr>
              <a:t>amounts greater </a:t>
            </a:r>
            <a:r>
              <a:rPr lang="en-US" dirty="0">
                <a:latin typeface="Times New Roman" pitchFamily="18" charset="0"/>
                <a:cs typeface="Times New Roman" pitchFamily="18" charset="0"/>
              </a:rPr>
              <a:t>than 0.50%</a:t>
            </a:r>
          </a:p>
          <a:p>
            <a:pPr marL="0" indent="0" algn="l" rtl="0">
              <a:lnSpc>
                <a:spcPct val="17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Applications: springs, cutting tools and </a:t>
            </a:r>
            <a:r>
              <a:rPr lang="en-US" dirty="0" smtClean="0">
                <a:latin typeface="Times New Roman" pitchFamily="18" charset="0"/>
                <a:cs typeface="Times New Roman" pitchFamily="18" charset="0"/>
              </a:rPr>
              <a:t>blades, wear-resistant </a:t>
            </a:r>
            <a:r>
              <a:rPr lang="en-US" dirty="0">
                <a:latin typeface="Times New Roman" pitchFamily="18" charset="0"/>
                <a:cs typeface="Times New Roman" pitchFamily="18" charset="0"/>
              </a:rPr>
              <a:t>parts</a:t>
            </a:r>
          </a:p>
        </p:txBody>
      </p:sp>
    </p:spTree>
    <p:extLst>
      <p:ext uri="{BB962C8B-B14F-4D97-AF65-F5344CB8AC3E}">
        <p14:creationId xmlns:p14="http://schemas.microsoft.com/office/powerpoint/2010/main" val="1436385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rtl="0">
              <a:spcBef>
                <a:spcPct val="20000"/>
              </a:spcBef>
            </a:pPr>
            <a:r>
              <a:rPr lang="en-US" sz="4000" dirty="0">
                <a:solidFill>
                  <a:prstClr val="black"/>
                </a:solidFill>
                <a:latin typeface="Times New Roman" pitchFamily="18" charset="0"/>
                <a:ea typeface="+mn-ea"/>
                <a:cs typeface="Times New Roman" pitchFamily="18" charset="0"/>
              </a:rPr>
              <a:t>Low alloy </a:t>
            </a:r>
            <a:r>
              <a:rPr lang="en-US" sz="4000" dirty="0" smtClean="0">
                <a:solidFill>
                  <a:prstClr val="black"/>
                </a:solidFill>
                <a:latin typeface="Times New Roman" pitchFamily="18" charset="0"/>
                <a:ea typeface="+mn-ea"/>
                <a:cs typeface="Times New Roman" pitchFamily="18" charset="0"/>
              </a:rPr>
              <a:t>steels</a:t>
            </a:r>
            <a:endParaRPr lang="en-US" sz="4000" dirty="0"/>
          </a:p>
        </p:txBody>
      </p:sp>
      <p:sp>
        <p:nvSpPr>
          <p:cNvPr id="3" name="عنصر نائب للمحتوى 2"/>
          <p:cNvSpPr>
            <a:spLocks noGrp="1"/>
          </p:cNvSpPr>
          <p:nvPr>
            <p:ph idx="1"/>
          </p:nvPr>
        </p:nvSpPr>
        <p:spPr>
          <a:xfrm>
            <a:off x="457200" y="1600200"/>
            <a:ext cx="8229600" cy="4781128"/>
          </a:xfrm>
        </p:spPr>
        <p:txBody>
          <a:bodyPr>
            <a:normAutofit fontScale="92500"/>
          </a:bodyPr>
          <a:lstStyle/>
          <a:p>
            <a:pPr algn="l" rtl="0">
              <a:lnSpc>
                <a:spcPct val="150000"/>
              </a:lnSpc>
            </a:pPr>
            <a:r>
              <a:rPr lang="en-US" sz="2400" dirty="0">
                <a:latin typeface="Times New Roman" pitchFamily="18" charset="0"/>
                <a:cs typeface="Times New Roman" pitchFamily="18" charset="0"/>
              </a:rPr>
              <a:t>Iron-carbon alloys that contain additional </a:t>
            </a:r>
            <a:r>
              <a:rPr lang="en-US" sz="2400" dirty="0" smtClean="0">
                <a:latin typeface="Times New Roman" pitchFamily="18" charset="0"/>
                <a:cs typeface="Times New Roman" pitchFamily="18" charset="0"/>
              </a:rPr>
              <a:t>alloying elements </a:t>
            </a:r>
            <a:r>
              <a:rPr lang="en-US" sz="2400" dirty="0">
                <a:latin typeface="Times New Roman" pitchFamily="18" charset="0"/>
                <a:cs typeface="Times New Roman" pitchFamily="18" charset="0"/>
              </a:rPr>
              <a:t>in amounts totaling less than </a:t>
            </a:r>
            <a:r>
              <a:rPr lang="en-US" sz="2400" dirty="0" smtClean="0">
                <a:latin typeface="Times New Roman" pitchFamily="18" charset="0"/>
                <a:cs typeface="Times New Roman" pitchFamily="18" charset="0"/>
              </a:rPr>
              <a:t>5</a:t>
            </a:r>
            <a:r>
              <a:rPr lang="en-US" sz="2400" dirty="0">
                <a:latin typeface="Times New Roman" pitchFamily="18" charset="0"/>
                <a:cs typeface="Times New Roman" pitchFamily="18" charset="0"/>
              </a:rPr>
              <a:t>% by</a:t>
            </a:r>
          </a:p>
          <a:p>
            <a:pPr marL="0" indent="0" algn="l" rtl="0">
              <a:lnSpc>
                <a:spcPct val="150000"/>
              </a:lnSpc>
              <a:buNone/>
            </a:pPr>
            <a:r>
              <a:rPr lang="en-US" sz="2400" dirty="0" smtClean="0">
                <a:latin typeface="Times New Roman" pitchFamily="18" charset="0"/>
                <a:cs typeface="Times New Roman" pitchFamily="18" charset="0"/>
              </a:rPr>
              <a:t>    weight</a:t>
            </a:r>
            <a:endParaRPr lang="en-US" sz="2400" dirty="0">
              <a:latin typeface="Times New Roman" pitchFamily="18" charset="0"/>
              <a:cs typeface="Times New Roman" pitchFamily="18" charset="0"/>
            </a:endParaRPr>
          </a:p>
          <a:p>
            <a:pPr marL="0" indent="0" algn="l" rtl="0">
              <a:lnSpc>
                <a:spcPct val="150000"/>
              </a:lnSpc>
              <a:buNone/>
            </a:pPr>
            <a:r>
              <a:rPr lang="en-US" sz="2400" dirty="0" smtClean="0">
                <a:latin typeface="Times New Roman" pitchFamily="18" charset="0"/>
                <a:cs typeface="Times New Roman" pitchFamily="18" charset="0"/>
              </a:rPr>
              <a:t>•  Mechanical </a:t>
            </a:r>
            <a:r>
              <a:rPr lang="en-US" sz="2400" dirty="0">
                <a:latin typeface="Times New Roman" pitchFamily="18" charset="0"/>
                <a:cs typeface="Times New Roman" pitchFamily="18" charset="0"/>
              </a:rPr>
              <a:t>properties superior to plain carbon </a:t>
            </a:r>
            <a:r>
              <a:rPr lang="en-US" sz="2400" dirty="0" smtClean="0">
                <a:latin typeface="Times New Roman" pitchFamily="18" charset="0"/>
                <a:cs typeface="Times New Roman" pitchFamily="18" charset="0"/>
              </a:rPr>
              <a:t>steels  for </a:t>
            </a:r>
            <a:r>
              <a:rPr lang="en-US" sz="2400" dirty="0">
                <a:latin typeface="Times New Roman" pitchFamily="18" charset="0"/>
                <a:cs typeface="Times New Roman" pitchFamily="18" charset="0"/>
              </a:rPr>
              <a:t>given applications</a:t>
            </a:r>
          </a:p>
          <a:p>
            <a:pPr marL="0" indent="0" algn="l" rtl="0">
              <a:lnSpc>
                <a:spcPct val="150000"/>
              </a:lnSpc>
              <a:buNone/>
            </a:pPr>
            <a:r>
              <a:rPr lang="en-US" sz="2400" dirty="0" smtClean="0">
                <a:latin typeface="Times New Roman" pitchFamily="18" charset="0"/>
                <a:cs typeface="Times New Roman" pitchFamily="18" charset="0"/>
              </a:rPr>
              <a:t>•  Higher </a:t>
            </a:r>
            <a:r>
              <a:rPr lang="en-US" sz="2400" dirty="0">
                <a:latin typeface="Times New Roman" pitchFamily="18" charset="0"/>
                <a:cs typeface="Times New Roman" pitchFamily="18" charset="0"/>
              </a:rPr>
              <a:t>strength, hardness, hot hardness, </a:t>
            </a:r>
            <a:r>
              <a:rPr lang="en-US" sz="2400" dirty="0" smtClean="0">
                <a:latin typeface="Times New Roman" pitchFamily="18" charset="0"/>
                <a:cs typeface="Times New Roman" pitchFamily="18" charset="0"/>
              </a:rPr>
              <a:t>wear resistance</a:t>
            </a:r>
            <a:r>
              <a:rPr lang="en-US" sz="2400" dirty="0">
                <a:latin typeface="Times New Roman" pitchFamily="18" charset="0"/>
                <a:cs typeface="Times New Roman" pitchFamily="18" charset="0"/>
              </a:rPr>
              <a:t>, toughness, and more </a:t>
            </a:r>
            <a:r>
              <a:rPr lang="en-US" sz="2400" dirty="0" smtClean="0">
                <a:latin typeface="Times New Roman" pitchFamily="18" charset="0"/>
                <a:cs typeface="Times New Roman" pitchFamily="18" charset="0"/>
              </a:rPr>
              <a:t>desirable combinations </a:t>
            </a:r>
            <a:r>
              <a:rPr lang="en-US" sz="2400" dirty="0">
                <a:latin typeface="Times New Roman" pitchFamily="18" charset="0"/>
                <a:cs typeface="Times New Roman" pitchFamily="18" charset="0"/>
              </a:rPr>
              <a:t>of these properties</a:t>
            </a:r>
          </a:p>
          <a:p>
            <a:pPr marL="0" indent="0" algn="l" rtl="0">
              <a:lnSpc>
                <a:spcPct val="150000"/>
              </a:lnSpc>
              <a:buNone/>
            </a:pPr>
            <a:r>
              <a:rPr lang="en-US" sz="2400" dirty="0" smtClean="0">
                <a:latin typeface="Times New Roman" pitchFamily="18" charset="0"/>
                <a:cs typeface="Times New Roman" pitchFamily="18" charset="0"/>
              </a:rPr>
              <a:t>•  Heat </a:t>
            </a:r>
            <a:r>
              <a:rPr lang="en-US" sz="2400" dirty="0">
                <a:latin typeface="Times New Roman" pitchFamily="18" charset="0"/>
                <a:cs typeface="Times New Roman" pitchFamily="18" charset="0"/>
              </a:rPr>
              <a:t>treatment is often required to achieve </a:t>
            </a:r>
            <a:r>
              <a:rPr lang="en-US" sz="2400" dirty="0" smtClean="0">
                <a:latin typeface="Times New Roman" pitchFamily="18" charset="0"/>
                <a:cs typeface="Times New Roman" pitchFamily="18" charset="0"/>
              </a:rPr>
              <a:t>these improved </a:t>
            </a:r>
            <a:r>
              <a:rPr lang="en-US" sz="2400" dirty="0">
                <a:latin typeface="Times New Roman" pitchFamily="18" charset="0"/>
                <a:cs typeface="Times New Roman" pitchFamily="18" charset="0"/>
              </a:rPr>
              <a:t>properties</a:t>
            </a:r>
          </a:p>
        </p:txBody>
      </p:sp>
    </p:spTree>
    <p:extLst>
      <p:ext uri="{BB962C8B-B14F-4D97-AF65-F5344CB8AC3E}">
        <p14:creationId xmlns:p14="http://schemas.microsoft.com/office/powerpoint/2010/main" val="132879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latin typeface="Times New Roman" pitchFamily="18" charset="0"/>
                <a:cs typeface="Times New Roman" pitchFamily="18" charset="0"/>
              </a:rPr>
              <a:t>Metals</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85000" lnSpcReduction="20000"/>
          </a:bodyPr>
          <a:lstStyle/>
          <a:p>
            <a:pPr algn="l" rtl="0"/>
            <a:r>
              <a:rPr lang="en-US" sz="3800" u="sng" dirty="0">
                <a:solidFill>
                  <a:srgbClr val="FF0000"/>
                </a:solidFill>
                <a:latin typeface="Times New Roman" pitchFamily="18" charset="0"/>
                <a:cs typeface="Times New Roman" pitchFamily="18" charset="0"/>
              </a:rPr>
              <a:t>Why Metals Are Important</a:t>
            </a:r>
          </a:p>
          <a:p>
            <a:pPr marL="0" indent="0" algn="l" rtl="0">
              <a:buNone/>
            </a:pPr>
            <a:r>
              <a:rPr lang="en-US" dirty="0" smtClean="0">
                <a:latin typeface="Times New Roman" pitchFamily="18" charset="0"/>
                <a:cs typeface="Times New Roman" pitchFamily="18" charset="0"/>
              </a:rPr>
              <a:t>• High </a:t>
            </a:r>
            <a:r>
              <a:rPr lang="en-US" dirty="0">
                <a:latin typeface="Times New Roman" pitchFamily="18" charset="0"/>
                <a:cs typeface="Times New Roman" pitchFamily="18" charset="0"/>
              </a:rPr>
              <a:t>stiffness and strength - can be alloyed for high</a:t>
            </a:r>
          </a:p>
          <a:p>
            <a:pPr marL="0" indent="0" algn="l" rtl="0">
              <a:buNone/>
            </a:pPr>
            <a:r>
              <a:rPr lang="en-US" dirty="0" smtClean="0">
                <a:latin typeface="Times New Roman" pitchFamily="18" charset="0"/>
                <a:cs typeface="Times New Roman" pitchFamily="18" charset="0"/>
              </a:rPr>
              <a:t>   rigidity</a:t>
            </a:r>
            <a:r>
              <a:rPr lang="en-US" dirty="0">
                <a:latin typeface="Times New Roman" pitchFamily="18" charset="0"/>
                <a:cs typeface="Times New Roman" pitchFamily="18" charset="0"/>
              </a:rPr>
              <a:t>, strength, and hardness</a:t>
            </a:r>
          </a:p>
          <a:p>
            <a:pPr marL="0" indent="0" algn="l" rtl="0">
              <a:buNone/>
            </a:pPr>
            <a:r>
              <a:rPr lang="en-US" dirty="0" smtClean="0">
                <a:latin typeface="Times New Roman" pitchFamily="18" charset="0"/>
                <a:cs typeface="Times New Roman" pitchFamily="18" charset="0"/>
              </a:rPr>
              <a:t>• Toughness </a:t>
            </a:r>
            <a:r>
              <a:rPr lang="en-US" dirty="0">
                <a:latin typeface="Times New Roman" pitchFamily="18" charset="0"/>
                <a:cs typeface="Times New Roman" pitchFamily="18" charset="0"/>
              </a:rPr>
              <a:t>- capacity to absorb energy better than</a:t>
            </a:r>
          </a:p>
          <a:p>
            <a:pPr marL="0" indent="0" algn="l" rtl="0">
              <a:buNone/>
            </a:pPr>
            <a:r>
              <a:rPr lang="en-US" dirty="0" smtClean="0">
                <a:latin typeface="Times New Roman" pitchFamily="18" charset="0"/>
                <a:cs typeface="Times New Roman" pitchFamily="18" charset="0"/>
              </a:rPr>
              <a:t>   other </a:t>
            </a:r>
            <a:r>
              <a:rPr lang="en-US" dirty="0">
                <a:latin typeface="Times New Roman" pitchFamily="18" charset="0"/>
                <a:cs typeface="Times New Roman" pitchFamily="18" charset="0"/>
              </a:rPr>
              <a:t>classes of materials</a:t>
            </a:r>
          </a:p>
          <a:p>
            <a:pPr marL="0" indent="0" algn="l" rtl="0">
              <a:buNone/>
            </a:pPr>
            <a:r>
              <a:rPr lang="en-US" dirty="0" smtClean="0">
                <a:latin typeface="Times New Roman" pitchFamily="18" charset="0"/>
                <a:cs typeface="Times New Roman" pitchFamily="18" charset="0"/>
              </a:rPr>
              <a:t>• Good </a:t>
            </a:r>
            <a:r>
              <a:rPr lang="en-US" dirty="0">
                <a:latin typeface="Times New Roman" pitchFamily="18" charset="0"/>
                <a:cs typeface="Times New Roman" pitchFamily="18" charset="0"/>
              </a:rPr>
              <a:t>electrical conductivity - Metals are conductors</a:t>
            </a:r>
          </a:p>
          <a:p>
            <a:pPr marL="0" indent="0" algn="l" rtl="0">
              <a:buNone/>
            </a:pPr>
            <a:r>
              <a:rPr lang="en-US" dirty="0" smtClean="0">
                <a:latin typeface="Times New Roman" pitchFamily="18" charset="0"/>
                <a:cs typeface="Times New Roman" pitchFamily="18" charset="0"/>
              </a:rPr>
              <a:t>• Good </a:t>
            </a:r>
            <a:r>
              <a:rPr lang="en-US" dirty="0">
                <a:latin typeface="Times New Roman" pitchFamily="18" charset="0"/>
                <a:cs typeface="Times New Roman" pitchFamily="18" charset="0"/>
              </a:rPr>
              <a:t>thermal conductivity - conduct heat better than</a:t>
            </a:r>
          </a:p>
          <a:p>
            <a:pPr marL="0" indent="0" algn="l" rtl="0">
              <a:buNone/>
            </a:pPr>
            <a:r>
              <a:rPr lang="en-US" dirty="0" smtClean="0">
                <a:latin typeface="Times New Roman" pitchFamily="18" charset="0"/>
                <a:cs typeface="Times New Roman" pitchFamily="18" charset="0"/>
              </a:rPr>
              <a:t>   ceramics </a:t>
            </a:r>
            <a:r>
              <a:rPr lang="en-US" dirty="0">
                <a:latin typeface="Times New Roman" pitchFamily="18" charset="0"/>
                <a:cs typeface="Times New Roman" pitchFamily="18" charset="0"/>
              </a:rPr>
              <a:t>or polymers</a:t>
            </a:r>
          </a:p>
          <a:p>
            <a:pPr marL="0" indent="0" algn="l" rtl="0">
              <a:buNone/>
            </a:pPr>
            <a:r>
              <a:rPr lang="en-US" dirty="0" smtClean="0">
                <a:latin typeface="Times New Roman" pitchFamily="18" charset="0"/>
                <a:cs typeface="Times New Roman" pitchFamily="18" charset="0"/>
              </a:rPr>
              <a:t>• Cost </a:t>
            </a:r>
            <a:r>
              <a:rPr lang="en-US" dirty="0">
                <a:latin typeface="Times New Roman" pitchFamily="18" charset="0"/>
                <a:cs typeface="Times New Roman" pitchFamily="18" charset="0"/>
              </a:rPr>
              <a:t>–the price of steel is very competitive with other</a:t>
            </a:r>
          </a:p>
          <a:p>
            <a:pPr marL="0" indent="0" algn="l" rtl="0">
              <a:buNone/>
            </a:pPr>
            <a:r>
              <a:rPr lang="en-US" dirty="0" smtClean="0">
                <a:latin typeface="Times New Roman" pitchFamily="18" charset="0"/>
                <a:cs typeface="Times New Roman" pitchFamily="18" charset="0"/>
              </a:rPr>
              <a:t>   engineering </a:t>
            </a:r>
            <a:r>
              <a:rPr lang="en-US" dirty="0">
                <a:latin typeface="Times New Roman" pitchFamily="18" charset="0"/>
                <a:cs typeface="Times New Roman" pitchFamily="18" charset="0"/>
              </a:rPr>
              <a:t>materials</a:t>
            </a:r>
          </a:p>
        </p:txBody>
      </p:sp>
    </p:spTree>
    <p:extLst>
      <p:ext uri="{BB962C8B-B14F-4D97-AF65-F5344CB8AC3E}">
        <p14:creationId xmlns:p14="http://schemas.microsoft.com/office/powerpoint/2010/main" val="4035721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dirty="0">
                <a:latin typeface="Times New Roman" pitchFamily="18" charset="0"/>
                <a:cs typeface="Times New Roman" pitchFamily="18" charset="0"/>
              </a:rPr>
              <a:t>Stainless Steel (SS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fontScale="85000" lnSpcReduction="20000"/>
          </a:bodyPr>
          <a:lstStyle/>
          <a:p>
            <a:pPr marL="0" indent="0" algn="l" rtl="0">
              <a:buNone/>
            </a:pPr>
            <a:r>
              <a:rPr lang="en-US" dirty="0" smtClean="0">
                <a:latin typeface="Times New Roman" pitchFamily="18" charset="0"/>
                <a:cs typeface="Times New Roman" pitchFamily="18" charset="0"/>
              </a:rPr>
              <a:t>  Highly </a:t>
            </a:r>
            <a:r>
              <a:rPr lang="en-US" dirty="0">
                <a:latin typeface="Times New Roman" pitchFamily="18" charset="0"/>
                <a:cs typeface="Times New Roman" pitchFamily="18" charset="0"/>
              </a:rPr>
              <a:t>alloyed steels designed for corrosion </a:t>
            </a:r>
            <a:r>
              <a:rPr lang="en-US" dirty="0" smtClean="0">
                <a:latin typeface="Times New Roman" pitchFamily="18" charset="0"/>
                <a:cs typeface="Times New Roman" pitchFamily="18" charset="0"/>
              </a:rPr>
              <a:t>resistance :-</a:t>
            </a:r>
            <a:endParaRPr lang="en-US" dirty="0">
              <a:latin typeface="Times New Roman" pitchFamily="18" charset="0"/>
              <a:cs typeface="Times New Roman" pitchFamily="18" charset="0"/>
            </a:endParaRPr>
          </a:p>
          <a:p>
            <a:pPr marL="0" indent="0" algn="l" rtl="0">
              <a:buNone/>
            </a:pPr>
            <a:r>
              <a:rPr lang="en-US" dirty="0" smtClean="0">
                <a:latin typeface="Times New Roman" pitchFamily="18" charset="0"/>
                <a:cs typeface="Times New Roman" pitchFamily="18" charset="0"/>
              </a:rPr>
              <a:t>   • Principal </a:t>
            </a:r>
            <a:r>
              <a:rPr lang="en-US" dirty="0">
                <a:latin typeface="Times New Roman" pitchFamily="18" charset="0"/>
                <a:cs typeface="Times New Roman" pitchFamily="18" charset="0"/>
              </a:rPr>
              <a:t>alloying element is chromium, usually</a:t>
            </a:r>
          </a:p>
          <a:p>
            <a:pPr marL="0" indent="0" algn="l" rtl="0">
              <a:buNone/>
            </a:pPr>
            <a:r>
              <a:rPr lang="en-US" dirty="0" smtClean="0">
                <a:latin typeface="Times New Roman" pitchFamily="18" charset="0"/>
                <a:cs typeface="Times New Roman" pitchFamily="18" charset="0"/>
              </a:rPr>
              <a:t>     greater </a:t>
            </a:r>
            <a:r>
              <a:rPr lang="en-US" dirty="0">
                <a:latin typeface="Times New Roman" pitchFamily="18" charset="0"/>
                <a:cs typeface="Times New Roman" pitchFamily="18" charset="0"/>
              </a:rPr>
              <a:t>than 15%</a:t>
            </a:r>
          </a:p>
          <a:p>
            <a:pPr marL="0" indent="0" algn="l" rtl="0">
              <a:buNone/>
            </a:pPr>
            <a:r>
              <a:rPr lang="en-US" dirty="0" smtClean="0">
                <a:latin typeface="Times New Roman" pitchFamily="18" charset="0"/>
                <a:cs typeface="Times New Roman" pitchFamily="18" charset="0"/>
              </a:rPr>
              <a:t>- Cr </a:t>
            </a:r>
            <a:r>
              <a:rPr lang="en-US" dirty="0">
                <a:latin typeface="Times New Roman" pitchFamily="18" charset="0"/>
                <a:cs typeface="Times New Roman" pitchFamily="18" charset="0"/>
              </a:rPr>
              <a:t>forms a thin impervious oxide film that protects</a:t>
            </a:r>
          </a:p>
          <a:p>
            <a:pPr marL="0" indent="0" algn="l" rtl="0">
              <a:buNone/>
            </a:pPr>
            <a:r>
              <a:rPr lang="en-US" dirty="0" smtClean="0">
                <a:latin typeface="Times New Roman" pitchFamily="18" charset="0"/>
                <a:cs typeface="Times New Roman" pitchFamily="18" charset="0"/>
              </a:rPr>
              <a:t>   surface </a:t>
            </a:r>
            <a:r>
              <a:rPr lang="en-US" dirty="0">
                <a:latin typeface="Times New Roman" pitchFamily="18" charset="0"/>
                <a:cs typeface="Times New Roman" pitchFamily="18" charset="0"/>
              </a:rPr>
              <a:t>from corrosion</a:t>
            </a:r>
          </a:p>
          <a:p>
            <a:pPr marL="0" indent="0" algn="l" rtl="0">
              <a:buNone/>
            </a:pPr>
            <a:r>
              <a:rPr lang="en-US" dirty="0" smtClean="0">
                <a:latin typeface="Times New Roman" pitchFamily="18" charset="0"/>
                <a:cs typeface="Times New Roman" pitchFamily="18" charset="0"/>
              </a:rPr>
              <a:t>  • Nickel </a:t>
            </a:r>
            <a:r>
              <a:rPr lang="en-US" dirty="0">
                <a:latin typeface="Times New Roman" pitchFamily="18" charset="0"/>
                <a:cs typeface="Times New Roman" pitchFamily="18" charset="0"/>
              </a:rPr>
              <a:t>(Ni) is another alloying ingredient in certain SS</a:t>
            </a:r>
          </a:p>
          <a:p>
            <a:pPr marL="0" indent="0" algn="l" rtl="0">
              <a:buNone/>
            </a:pPr>
            <a:r>
              <a:rPr lang="en-US" dirty="0" smtClean="0">
                <a:latin typeface="Times New Roman" pitchFamily="18" charset="0"/>
                <a:cs typeface="Times New Roman" pitchFamily="18" charset="0"/>
              </a:rPr>
              <a:t>    to </a:t>
            </a:r>
            <a:r>
              <a:rPr lang="en-US" dirty="0">
                <a:latin typeface="Times New Roman" pitchFamily="18" charset="0"/>
                <a:cs typeface="Times New Roman" pitchFamily="18" charset="0"/>
              </a:rPr>
              <a:t>increase corrosion protection</a:t>
            </a:r>
          </a:p>
          <a:p>
            <a:pPr marL="0" indent="0" algn="l" rtl="0">
              <a:buNone/>
            </a:pPr>
            <a:r>
              <a:rPr lang="en-US" dirty="0" smtClean="0">
                <a:latin typeface="Times New Roman" pitchFamily="18" charset="0"/>
                <a:cs typeface="Times New Roman" pitchFamily="18" charset="0"/>
              </a:rPr>
              <a:t>  • Carbon </a:t>
            </a:r>
            <a:r>
              <a:rPr lang="en-US" dirty="0">
                <a:latin typeface="Times New Roman" pitchFamily="18" charset="0"/>
                <a:cs typeface="Times New Roman" pitchFamily="18" charset="0"/>
              </a:rPr>
              <a:t>is used to strengthen and harden SS, but</a:t>
            </a:r>
          </a:p>
          <a:p>
            <a:pPr marL="0" indent="0" algn="l" rtl="0">
              <a:buNone/>
            </a:pPr>
            <a:r>
              <a:rPr lang="en-US" dirty="0" smtClean="0">
                <a:latin typeface="Times New Roman" pitchFamily="18" charset="0"/>
                <a:cs typeface="Times New Roman" pitchFamily="18" charset="0"/>
              </a:rPr>
              <a:t>    high </a:t>
            </a:r>
            <a:r>
              <a:rPr lang="en-US" dirty="0">
                <a:latin typeface="Times New Roman" pitchFamily="18" charset="0"/>
                <a:cs typeface="Times New Roman" pitchFamily="18" charset="0"/>
              </a:rPr>
              <a:t>C content reduces corrosion protection since</a:t>
            </a:r>
          </a:p>
          <a:p>
            <a:pPr marL="0" indent="0" algn="l" rtl="0">
              <a:buNone/>
            </a:pPr>
            <a:r>
              <a:rPr lang="en-US" dirty="0" smtClean="0">
                <a:latin typeface="Times New Roman" pitchFamily="18" charset="0"/>
                <a:cs typeface="Times New Roman" pitchFamily="18" charset="0"/>
              </a:rPr>
              <a:t>    chromium </a:t>
            </a:r>
            <a:r>
              <a:rPr lang="en-US" dirty="0">
                <a:latin typeface="Times New Roman" pitchFamily="18" charset="0"/>
                <a:cs typeface="Times New Roman" pitchFamily="18" charset="0"/>
              </a:rPr>
              <a:t>carbide forms to reduce available free Cr</a:t>
            </a:r>
          </a:p>
        </p:txBody>
      </p:sp>
    </p:spTree>
    <p:extLst>
      <p:ext uri="{BB962C8B-B14F-4D97-AF65-F5344CB8AC3E}">
        <p14:creationId xmlns:p14="http://schemas.microsoft.com/office/powerpoint/2010/main" val="1555214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Stainless Steel (SS)</a:t>
            </a:r>
            <a:endParaRPr lang="en-US" dirty="0"/>
          </a:p>
        </p:txBody>
      </p:sp>
      <p:sp>
        <p:nvSpPr>
          <p:cNvPr id="3" name="عنصر نائب للمحتوى 2"/>
          <p:cNvSpPr>
            <a:spLocks noGrp="1"/>
          </p:cNvSpPr>
          <p:nvPr>
            <p:ph idx="1"/>
          </p:nvPr>
        </p:nvSpPr>
        <p:spPr/>
        <p:txBody>
          <a:bodyPr>
            <a:normAutofit fontScale="85000" lnSpcReduction="10000"/>
          </a:bodyPr>
          <a:lstStyle/>
          <a:p>
            <a:pPr marL="0" indent="0" algn="l" rtl="0">
              <a:lnSpc>
                <a:spcPct val="150000"/>
              </a:lnSpc>
              <a:buNone/>
            </a:pPr>
            <a:r>
              <a:rPr lang="en-US" dirty="0" smtClean="0">
                <a:solidFill>
                  <a:srgbClr val="FF0000"/>
                </a:solidFill>
              </a:rPr>
              <a:t> </a:t>
            </a:r>
            <a:r>
              <a:rPr lang="en-US" sz="2600" dirty="0" smtClean="0">
                <a:solidFill>
                  <a:srgbClr val="FF0000"/>
                </a:solidFill>
                <a:latin typeface="Times New Roman" pitchFamily="18" charset="0"/>
                <a:cs typeface="Times New Roman" pitchFamily="18" charset="0"/>
              </a:rPr>
              <a:t>Properties </a:t>
            </a:r>
            <a:r>
              <a:rPr lang="en-US" sz="2600" dirty="0">
                <a:solidFill>
                  <a:srgbClr val="FF0000"/>
                </a:solidFill>
                <a:latin typeface="Times New Roman" pitchFamily="18" charset="0"/>
                <a:cs typeface="Times New Roman" pitchFamily="18" charset="0"/>
              </a:rPr>
              <a:t>of Stainless Steels</a:t>
            </a:r>
          </a:p>
          <a:p>
            <a:pPr marL="0" indent="0" algn="l" rtl="0">
              <a:lnSpc>
                <a:spcPct val="150000"/>
              </a:lnSpc>
              <a:buNone/>
            </a:pPr>
            <a:r>
              <a:rPr lang="en-US" sz="2600" dirty="0">
                <a:latin typeface="Times New Roman" pitchFamily="18" charset="0"/>
                <a:cs typeface="Times New Roman" pitchFamily="18" charset="0"/>
              </a:rPr>
              <a:t>• In addition to corrosion resistance, stainless steels</a:t>
            </a:r>
          </a:p>
          <a:p>
            <a:pPr marL="0" indent="0" algn="l" rtl="0">
              <a:lnSpc>
                <a:spcPct val="150000"/>
              </a:lnSpc>
              <a:buNone/>
            </a:pPr>
            <a:r>
              <a:rPr lang="en-US" sz="2600" dirty="0" smtClean="0">
                <a:latin typeface="Times New Roman" pitchFamily="18" charset="0"/>
                <a:cs typeface="Times New Roman" pitchFamily="18" charset="0"/>
              </a:rPr>
              <a:t>   are </a:t>
            </a:r>
            <a:r>
              <a:rPr lang="en-US" sz="2600" dirty="0">
                <a:latin typeface="Times New Roman" pitchFamily="18" charset="0"/>
                <a:cs typeface="Times New Roman" pitchFamily="18" charset="0"/>
              </a:rPr>
              <a:t>noted for their combination of strength and</a:t>
            </a:r>
          </a:p>
          <a:p>
            <a:pPr marL="0" indent="0" algn="l" rtl="0">
              <a:lnSpc>
                <a:spcPct val="150000"/>
              </a:lnSpc>
              <a:buNone/>
            </a:pPr>
            <a:r>
              <a:rPr lang="en-US" sz="2600" dirty="0" smtClean="0">
                <a:latin typeface="Times New Roman" pitchFamily="18" charset="0"/>
                <a:cs typeface="Times New Roman" pitchFamily="18" charset="0"/>
              </a:rPr>
              <a:t>   ductility</a:t>
            </a:r>
            <a:endParaRPr lang="en-US" sz="2600" dirty="0">
              <a:latin typeface="Times New Roman" pitchFamily="18" charset="0"/>
              <a:cs typeface="Times New Roman" pitchFamily="18" charset="0"/>
            </a:endParaRPr>
          </a:p>
          <a:p>
            <a:pPr marL="0" indent="0" algn="l" rtl="0">
              <a:lnSpc>
                <a:spcPct val="150000"/>
              </a:lnSpc>
              <a:buNone/>
            </a:pPr>
            <a:r>
              <a:rPr lang="en-US" sz="2600" dirty="0" smtClean="0">
                <a:latin typeface="Times New Roman" pitchFamily="18" charset="0"/>
                <a:cs typeface="Times New Roman" pitchFamily="18" charset="0"/>
              </a:rPr>
              <a:t>   -  While </a:t>
            </a:r>
            <a:r>
              <a:rPr lang="en-US" sz="2600" dirty="0">
                <a:latin typeface="Times New Roman" pitchFamily="18" charset="0"/>
                <a:cs typeface="Times New Roman" pitchFamily="18" charset="0"/>
              </a:rPr>
              <a:t>desirable in many applications, these</a:t>
            </a:r>
          </a:p>
          <a:p>
            <a:pPr marL="0" indent="0" algn="l" rtl="0">
              <a:lnSpc>
                <a:spcPct val="150000"/>
              </a:lnSpc>
              <a:buNone/>
            </a:pPr>
            <a:r>
              <a:rPr lang="en-US" sz="2600" dirty="0" smtClean="0">
                <a:latin typeface="Times New Roman" pitchFamily="18" charset="0"/>
                <a:cs typeface="Times New Roman" pitchFamily="18" charset="0"/>
              </a:rPr>
              <a:t>      properties </a:t>
            </a:r>
            <a:r>
              <a:rPr lang="en-US" sz="2600" dirty="0">
                <a:latin typeface="Times New Roman" pitchFamily="18" charset="0"/>
                <a:cs typeface="Times New Roman" pitchFamily="18" charset="0"/>
              </a:rPr>
              <a:t>generally make SS difficult to work in</a:t>
            </a:r>
          </a:p>
          <a:p>
            <a:pPr marL="0" indent="0" algn="l" rtl="0">
              <a:lnSpc>
                <a:spcPct val="150000"/>
              </a:lnSpc>
              <a:buNone/>
            </a:pPr>
            <a:r>
              <a:rPr lang="en-US" sz="2600" dirty="0" smtClean="0">
                <a:latin typeface="Times New Roman" pitchFamily="18" charset="0"/>
                <a:cs typeface="Times New Roman" pitchFamily="18" charset="0"/>
              </a:rPr>
              <a:t>      manufacturing</a:t>
            </a:r>
            <a:endParaRPr lang="en-US" sz="2600" dirty="0">
              <a:latin typeface="Times New Roman" pitchFamily="18" charset="0"/>
              <a:cs typeface="Times New Roman" pitchFamily="18" charset="0"/>
            </a:endParaRPr>
          </a:p>
          <a:p>
            <a:pPr marL="0" indent="0" algn="l" rtl="0">
              <a:lnSpc>
                <a:spcPct val="150000"/>
              </a:lnSpc>
              <a:buNone/>
            </a:pPr>
            <a:r>
              <a:rPr lang="en-US" sz="2600" dirty="0" smtClean="0">
                <a:latin typeface="Times New Roman" pitchFamily="18" charset="0"/>
                <a:cs typeface="Times New Roman" pitchFamily="18" charset="0"/>
              </a:rPr>
              <a:t>• Significantly </a:t>
            </a:r>
            <a:r>
              <a:rPr lang="en-US" sz="2600" dirty="0">
                <a:latin typeface="Times New Roman" pitchFamily="18" charset="0"/>
                <a:cs typeface="Times New Roman" pitchFamily="18" charset="0"/>
              </a:rPr>
              <a:t>more expensive than plain C or low </a:t>
            </a:r>
            <a:r>
              <a:rPr lang="en-US" sz="2600" dirty="0" smtClean="0">
                <a:latin typeface="Times New Roman" pitchFamily="18" charset="0"/>
                <a:cs typeface="Times New Roman" pitchFamily="18" charset="0"/>
              </a:rPr>
              <a:t>alloy steels</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2726633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Stainless Steel (SS)</a:t>
            </a:r>
            <a:endParaRPr lang="en-US" dirty="0"/>
          </a:p>
        </p:txBody>
      </p:sp>
      <p:sp>
        <p:nvSpPr>
          <p:cNvPr id="3" name="عنصر نائب للمحتوى 2"/>
          <p:cNvSpPr>
            <a:spLocks noGrp="1"/>
          </p:cNvSpPr>
          <p:nvPr>
            <p:ph idx="1"/>
          </p:nvPr>
        </p:nvSpPr>
        <p:spPr/>
        <p:txBody>
          <a:bodyPr>
            <a:normAutofit/>
          </a:bodyPr>
          <a:lstStyle/>
          <a:p>
            <a:pPr marL="0" indent="0" algn="l" rtl="0">
              <a:lnSpc>
                <a:spcPct val="150000"/>
              </a:lnSpc>
              <a:buNone/>
            </a:pPr>
            <a:r>
              <a:rPr lang="en-US" sz="2400" dirty="0" smtClean="0">
                <a:solidFill>
                  <a:srgbClr val="FF0000"/>
                </a:solidFill>
                <a:latin typeface="Times New Roman" pitchFamily="18" charset="0"/>
                <a:cs typeface="Times New Roman" pitchFamily="18" charset="0"/>
              </a:rPr>
              <a:t>  Types </a:t>
            </a:r>
            <a:r>
              <a:rPr lang="en-US" sz="2400" dirty="0">
                <a:solidFill>
                  <a:srgbClr val="FF0000"/>
                </a:solidFill>
                <a:latin typeface="Times New Roman" pitchFamily="18" charset="0"/>
                <a:cs typeface="Times New Roman" pitchFamily="18" charset="0"/>
              </a:rPr>
              <a:t>of Stainless Steel</a:t>
            </a:r>
          </a:p>
          <a:p>
            <a:pPr marL="0" indent="0" algn="l" rtl="0">
              <a:lnSpc>
                <a:spcPct val="150000"/>
              </a:lnSpc>
              <a:buNone/>
            </a:pPr>
            <a:r>
              <a:rPr lang="en-US" sz="2400" dirty="0">
                <a:latin typeface="Times New Roman" pitchFamily="18" charset="0"/>
                <a:cs typeface="Times New Roman" pitchFamily="18" charset="0"/>
              </a:rPr>
              <a:t>• Classified according to the predominant </a:t>
            </a:r>
            <a:r>
              <a:rPr lang="en-US" sz="2400" dirty="0" smtClean="0">
                <a:latin typeface="Times New Roman" pitchFamily="18" charset="0"/>
                <a:cs typeface="Times New Roman" pitchFamily="18" charset="0"/>
              </a:rPr>
              <a:t>phase present </a:t>
            </a:r>
            <a:r>
              <a:rPr lang="en-US" sz="2400" dirty="0">
                <a:latin typeface="Times New Roman" pitchFamily="18" charset="0"/>
                <a:cs typeface="Times New Roman" pitchFamily="18" charset="0"/>
              </a:rPr>
              <a:t>at ambient temperature:</a:t>
            </a:r>
          </a:p>
          <a:p>
            <a:pPr marL="0" indent="0" algn="l" rtl="0">
              <a:lnSpc>
                <a:spcPct val="150000"/>
              </a:lnSpc>
              <a:buNone/>
            </a:pPr>
            <a:r>
              <a:rPr lang="en-US" sz="2400" dirty="0" smtClean="0">
                <a:latin typeface="Times New Roman" pitchFamily="18" charset="0"/>
                <a:cs typeface="Times New Roman" pitchFamily="18" charset="0"/>
              </a:rPr>
              <a:t>    1</a:t>
            </a:r>
            <a:r>
              <a:rPr lang="en-US" sz="2400" dirty="0">
                <a:latin typeface="Times New Roman" pitchFamily="18" charset="0"/>
                <a:cs typeface="Times New Roman" pitchFamily="18" charset="0"/>
              </a:rPr>
              <a:t>. Austenitic stainless - typical composition 18% </a:t>
            </a:r>
            <a:r>
              <a:rPr lang="en-US" sz="2400" dirty="0" smtClean="0">
                <a:latin typeface="Times New Roman" pitchFamily="18" charset="0"/>
                <a:cs typeface="Times New Roman" pitchFamily="18" charset="0"/>
              </a:rPr>
              <a:t>Cr and </a:t>
            </a:r>
            <a:r>
              <a:rPr lang="en-US" sz="2400" dirty="0">
                <a:latin typeface="Times New Roman" pitchFamily="18" charset="0"/>
                <a:cs typeface="Times New Roman" pitchFamily="18" charset="0"/>
              </a:rPr>
              <a:t>8% Ni</a:t>
            </a:r>
          </a:p>
          <a:p>
            <a:pPr marL="0" indent="0" algn="l" rtl="0">
              <a:lnSpc>
                <a:spcPct val="150000"/>
              </a:lnSpc>
              <a:buNone/>
            </a:pPr>
            <a:r>
              <a:rPr lang="en-US" sz="2400" dirty="0" smtClean="0">
                <a:latin typeface="Times New Roman" pitchFamily="18" charset="0"/>
                <a:cs typeface="Times New Roman" pitchFamily="18" charset="0"/>
              </a:rPr>
              <a:t>    2</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Ferritic</a:t>
            </a:r>
            <a:r>
              <a:rPr lang="en-US" sz="2400" dirty="0">
                <a:latin typeface="Times New Roman" pitchFamily="18" charset="0"/>
                <a:cs typeface="Times New Roman" pitchFamily="18" charset="0"/>
              </a:rPr>
              <a:t> stainless - about 15% to 20% Cr, low </a:t>
            </a:r>
            <a:r>
              <a:rPr lang="en-US" sz="2400" dirty="0" smtClean="0">
                <a:latin typeface="Times New Roman" pitchFamily="18" charset="0"/>
                <a:cs typeface="Times New Roman" pitchFamily="18" charset="0"/>
              </a:rPr>
              <a:t>C, and </a:t>
            </a:r>
            <a:r>
              <a:rPr lang="en-US" sz="2400" dirty="0">
                <a:latin typeface="Times New Roman" pitchFamily="18" charset="0"/>
                <a:cs typeface="Times New Roman" pitchFamily="18" charset="0"/>
              </a:rPr>
              <a:t>no Ni</a:t>
            </a:r>
          </a:p>
          <a:p>
            <a:pPr marL="0" indent="0" algn="l" rtl="0">
              <a:lnSpc>
                <a:spcPct val="150000"/>
              </a:lnSpc>
              <a:buNone/>
            </a:pPr>
            <a:r>
              <a:rPr lang="en-US" sz="2400" dirty="0" smtClean="0">
                <a:latin typeface="Times New Roman" pitchFamily="18" charset="0"/>
                <a:cs typeface="Times New Roman" pitchFamily="18" charset="0"/>
              </a:rPr>
              <a:t>    3</a:t>
            </a:r>
            <a:r>
              <a:rPr lang="en-US" sz="2400" dirty="0">
                <a:latin typeface="Times New Roman" pitchFamily="18" charset="0"/>
                <a:cs typeface="Times New Roman" pitchFamily="18" charset="0"/>
              </a:rPr>
              <a:t>. Martensitic stainless - as much as 18% Cr but </a:t>
            </a:r>
            <a:r>
              <a:rPr lang="en-US" sz="2400" dirty="0" smtClean="0">
                <a:latin typeface="Times New Roman" pitchFamily="18" charset="0"/>
                <a:cs typeface="Times New Roman" pitchFamily="18" charset="0"/>
              </a:rPr>
              <a:t>no Ni</a:t>
            </a:r>
            <a:r>
              <a:rPr lang="en-US" sz="2400" dirty="0">
                <a:latin typeface="Times New Roman" pitchFamily="18" charset="0"/>
                <a:cs typeface="Times New Roman" pitchFamily="18" charset="0"/>
              </a:rPr>
              <a:t>, higher </a:t>
            </a:r>
            <a:r>
              <a:rPr lang="en-US" sz="2400" dirty="0" smtClean="0">
                <a:latin typeface="Times New Roman" pitchFamily="18" charset="0"/>
                <a:cs typeface="Times New Roman" pitchFamily="18" charset="0"/>
              </a:rPr>
              <a:t>  C </a:t>
            </a:r>
            <a:r>
              <a:rPr lang="en-US" sz="2400" dirty="0">
                <a:latin typeface="Times New Roman" pitchFamily="18" charset="0"/>
                <a:cs typeface="Times New Roman" pitchFamily="18" charset="0"/>
              </a:rPr>
              <a:t>content than </a:t>
            </a:r>
            <a:r>
              <a:rPr lang="en-US" sz="2400" dirty="0" err="1">
                <a:latin typeface="Times New Roman" pitchFamily="18" charset="0"/>
                <a:cs typeface="Times New Roman" pitchFamily="18" charset="0"/>
              </a:rPr>
              <a:t>ferritic</a:t>
            </a:r>
            <a:r>
              <a:rPr lang="en-US" sz="2400" dirty="0">
                <a:latin typeface="Times New Roman" pitchFamily="18" charset="0"/>
                <a:cs typeface="Times New Roman" pitchFamily="18" charset="0"/>
              </a:rPr>
              <a:t> stainless</a:t>
            </a:r>
          </a:p>
        </p:txBody>
      </p:sp>
    </p:spTree>
    <p:extLst>
      <p:ext uri="{BB962C8B-B14F-4D97-AF65-F5344CB8AC3E}">
        <p14:creationId xmlns:p14="http://schemas.microsoft.com/office/powerpoint/2010/main" val="1279087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latin typeface="Times New Roman" pitchFamily="18" charset="0"/>
                <a:cs typeface="Times New Roman" pitchFamily="18" charset="0"/>
              </a:rPr>
              <a:t>Tool </a:t>
            </a:r>
            <a:r>
              <a:rPr lang="en-US" dirty="0" smtClean="0">
                <a:latin typeface="Times New Roman" pitchFamily="18" charset="0"/>
                <a:cs typeface="Times New Roman" pitchFamily="18" charset="0"/>
              </a:rPr>
              <a:t>Steels</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marL="0" indent="0" algn="l" rtl="0">
              <a:lnSpc>
                <a:spcPct val="150000"/>
              </a:lnSpc>
              <a:buNone/>
            </a:pPr>
            <a:r>
              <a:rPr lang="en-US" sz="2400" dirty="0" smtClean="0">
                <a:latin typeface="Times New Roman" pitchFamily="18" charset="0"/>
                <a:cs typeface="Times New Roman" pitchFamily="18" charset="0"/>
              </a:rPr>
              <a:t>     A </a:t>
            </a:r>
            <a:r>
              <a:rPr lang="en-US" sz="2400" dirty="0">
                <a:latin typeface="Times New Roman" pitchFamily="18" charset="0"/>
                <a:cs typeface="Times New Roman" pitchFamily="18" charset="0"/>
              </a:rPr>
              <a:t>class of (usually) highly alloyed steels designed </a:t>
            </a:r>
            <a:r>
              <a:rPr lang="en-US" sz="2400" dirty="0" smtClean="0">
                <a:latin typeface="Times New Roman" pitchFamily="18" charset="0"/>
                <a:cs typeface="Times New Roman" pitchFamily="18" charset="0"/>
              </a:rPr>
              <a:t>for use </a:t>
            </a:r>
            <a:r>
              <a:rPr lang="en-US" sz="2400" dirty="0">
                <a:latin typeface="Times New Roman" pitchFamily="18" charset="0"/>
                <a:cs typeface="Times New Roman" pitchFamily="18" charset="0"/>
              </a:rPr>
              <a:t>as industrial cutting tools, dies, and molds</a:t>
            </a:r>
          </a:p>
          <a:p>
            <a:pPr marL="0" indent="0" algn="l" rtl="0">
              <a:lnSpc>
                <a:spcPct val="150000"/>
              </a:lnSpc>
              <a:buNone/>
            </a:pPr>
            <a:r>
              <a:rPr lang="en-US" sz="2400" dirty="0" smtClean="0">
                <a:latin typeface="Times New Roman" pitchFamily="18" charset="0"/>
                <a:cs typeface="Times New Roman" pitchFamily="18" charset="0"/>
              </a:rPr>
              <a:t>   • To </a:t>
            </a:r>
            <a:r>
              <a:rPr lang="en-US" sz="2400" dirty="0">
                <a:latin typeface="Times New Roman" pitchFamily="18" charset="0"/>
                <a:cs typeface="Times New Roman" pitchFamily="18" charset="0"/>
              </a:rPr>
              <a:t>perform in these applications, they must </a:t>
            </a:r>
            <a:r>
              <a:rPr lang="en-US" sz="2400" dirty="0" smtClean="0">
                <a:latin typeface="Times New Roman" pitchFamily="18" charset="0"/>
                <a:cs typeface="Times New Roman" pitchFamily="18" charset="0"/>
              </a:rPr>
              <a:t>possess high </a:t>
            </a:r>
            <a:r>
              <a:rPr lang="en-US" sz="2400" dirty="0">
                <a:latin typeface="Times New Roman" pitchFamily="18" charset="0"/>
                <a:cs typeface="Times New Roman" pitchFamily="18" charset="0"/>
              </a:rPr>
              <a:t>strength, hardness, hot hardness, </a:t>
            </a:r>
            <a:r>
              <a:rPr lang="en-US" sz="2400" dirty="0" smtClean="0">
                <a:latin typeface="Times New Roman" pitchFamily="18" charset="0"/>
                <a:cs typeface="Times New Roman" pitchFamily="18" charset="0"/>
              </a:rPr>
              <a:t>wear resistance</a:t>
            </a:r>
            <a:r>
              <a:rPr lang="en-US" sz="2400" dirty="0">
                <a:latin typeface="Times New Roman" pitchFamily="18" charset="0"/>
                <a:cs typeface="Times New Roman" pitchFamily="18" charset="0"/>
              </a:rPr>
              <a:t>, and toughness under impact</a:t>
            </a:r>
          </a:p>
          <a:p>
            <a:pPr marL="0" indent="0" algn="l" rtl="0">
              <a:lnSpc>
                <a:spcPct val="150000"/>
              </a:lnSpc>
              <a:buNone/>
            </a:pPr>
            <a:r>
              <a:rPr lang="en-US" sz="2400" dirty="0" smtClean="0">
                <a:latin typeface="Times New Roman" pitchFamily="18" charset="0"/>
                <a:cs typeface="Times New Roman" pitchFamily="18" charset="0"/>
              </a:rPr>
              <a:t>  • Tool </a:t>
            </a:r>
            <a:r>
              <a:rPr lang="en-US" sz="2400" dirty="0">
                <a:latin typeface="Times New Roman" pitchFamily="18" charset="0"/>
                <a:cs typeface="Times New Roman" pitchFamily="18" charset="0"/>
              </a:rPr>
              <a:t>steels are heat treated</a:t>
            </a:r>
          </a:p>
        </p:txBody>
      </p:sp>
    </p:spTree>
    <p:extLst>
      <p:ext uri="{BB962C8B-B14F-4D97-AF65-F5344CB8AC3E}">
        <p14:creationId xmlns:p14="http://schemas.microsoft.com/office/powerpoint/2010/main" val="1567735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Tool Steels</a:t>
            </a:r>
            <a:endParaRPr lang="en-US" dirty="0"/>
          </a:p>
        </p:txBody>
      </p:sp>
      <p:sp>
        <p:nvSpPr>
          <p:cNvPr id="3" name="عنصر نائب للمحتوى 2"/>
          <p:cNvSpPr>
            <a:spLocks noGrp="1"/>
          </p:cNvSpPr>
          <p:nvPr>
            <p:ph idx="1"/>
          </p:nvPr>
        </p:nvSpPr>
        <p:spPr/>
        <p:txBody>
          <a:bodyPr>
            <a:normAutofit fontScale="55000" lnSpcReduction="20000"/>
          </a:bodyPr>
          <a:lstStyle/>
          <a:p>
            <a:pPr marL="0" indent="0" algn="l" rtl="0">
              <a:lnSpc>
                <a:spcPct val="170000"/>
              </a:lnSpc>
              <a:buNone/>
            </a:pPr>
            <a:r>
              <a:rPr lang="en-US" dirty="0" smtClean="0">
                <a:solidFill>
                  <a:srgbClr val="FF0000"/>
                </a:solidFill>
                <a:latin typeface="Times New Roman" pitchFamily="18" charset="0"/>
                <a:cs typeface="Times New Roman" pitchFamily="18" charset="0"/>
              </a:rPr>
              <a:t>  </a:t>
            </a:r>
            <a:r>
              <a:rPr lang="en-US" sz="3100" dirty="0" smtClean="0">
                <a:solidFill>
                  <a:srgbClr val="FF0000"/>
                </a:solidFill>
                <a:latin typeface="Times New Roman" pitchFamily="18" charset="0"/>
                <a:cs typeface="Times New Roman" pitchFamily="18" charset="0"/>
              </a:rPr>
              <a:t>Classification </a:t>
            </a:r>
            <a:r>
              <a:rPr lang="en-US" sz="3100" dirty="0">
                <a:solidFill>
                  <a:srgbClr val="FF0000"/>
                </a:solidFill>
                <a:latin typeface="Times New Roman" pitchFamily="18" charset="0"/>
                <a:cs typeface="Times New Roman" pitchFamily="18" charset="0"/>
              </a:rPr>
              <a:t>of Tools Steels</a:t>
            </a:r>
          </a:p>
          <a:p>
            <a:pPr algn="l" rtl="0">
              <a:lnSpc>
                <a:spcPct val="170000"/>
              </a:lnSpc>
            </a:pPr>
            <a:r>
              <a:rPr lang="en-US" sz="3100" dirty="0" smtClean="0">
                <a:latin typeface="Times New Roman" pitchFamily="18" charset="0"/>
                <a:cs typeface="Times New Roman" pitchFamily="18" charset="0"/>
              </a:rPr>
              <a:t>(T</a:t>
            </a: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M) </a:t>
            </a:r>
            <a:r>
              <a:rPr lang="en-US" sz="3100" dirty="0">
                <a:latin typeface="Times New Roman" pitchFamily="18" charset="0"/>
                <a:cs typeface="Times New Roman" pitchFamily="18" charset="0"/>
              </a:rPr>
              <a:t>High-speed tool steels - cutting tools in machining</a:t>
            </a:r>
          </a:p>
          <a:p>
            <a:pPr algn="l" rtl="0">
              <a:lnSpc>
                <a:spcPct val="170000"/>
              </a:lnSpc>
            </a:pPr>
            <a:r>
              <a:rPr lang="en-US" sz="3100" dirty="0" smtClean="0">
                <a:latin typeface="Times New Roman" pitchFamily="18" charset="0"/>
                <a:cs typeface="Times New Roman" pitchFamily="18" charset="0"/>
              </a:rPr>
              <a:t>(H) </a:t>
            </a:r>
            <a:r>
              <a:rPr lang="en-US" sz="3100" dirty="0">
                <a:latin typeface="Times New Roman" pitchFamily="18" charset="0"/>
                <a:cs typeface="Times New Roman" pitchFamily="18" charset="0"/>
              </a:rPr>
              <a:t>Hot-working tool steels - hot-working dies for forging,</a:t>
            </a:r>
          </a:p>
          <a:p>
            <a:pPr marL="0" indent="0" algn="l" rtl="0">
              <a:lnSpc>
                <a:spcPct val="170000"/>
              </a:lnSpc>
              <a:buNone/>
            </a:pPr>
            <a:r>
              <a:rPr lang="en-US" sz="3100" dirty="0" smtClean="0">
                <a:latin typeface="Times New Roman" pitchFamily="18" charset="0"/>
                <a:cs typeface="Times New Roman" pitchFamily="18" charset="0"/>
              </a:rPr>
              <a:t>          extrusion</a:t>
            </a:r>
            <a:r>
              <a:rPr lang="en-US" sz="3100" dirty="0">
                <a:latin typeface="Times New Roman" pitchFamily="18" charset="0"/>
                <a:cs typeface="Times New Roman" pitchFamily="18" charset="0"/>
              </a:rPr>
              <a:t>, and die-casting</a:t>
            </a:r>
          </a:p>
          <a:p>
            <a:pPr algn="l" rtl="0">
              <a:lnSpc>
                <a:spcPct val="170000"/>
              </a:lnSpc>
            </a:pPr>
            <a:r>
              <a:rPr lang="en-US" sz="3100" dirty="0" smtClean="0">
                <a:latin typeface="Times New Roman" pitchFamily="18" charset="0"/>
                <a:cs typeface="Times New Roman" pitchFamily="18" charset="0"/>
              </a:rPr>
              <a:t>(D) </a:t>
            </a:r>
            <a:r>
              <a:rPr lang="en-US" sz="3100" dirty="0">
                <a:latin typeface="Times New Roman" pitchFamily="18" charset="0"/>
                <a:cs typeface="Times New Roman" pitchFamily="18" charset="0"/>
              </a:rPr>
              <a:t>Cold-work tool steels - cold working dies for </a:t>
            </a:r>
            <a:r>
              <a:rPr lang="en-US" sz="3100" dirty="0" err="1">
                <a:latin typeface="Times New Roman" pitchFamily="18" charset="0"/>
                <a:cs typeface="Times New Roman" pitchFamily="18" charset="0"/>
              </a:rPr>
              <a:t>sheetmetal</a:t>
            </a:r>
            <a:endParaRPr lang="en-US" sz="3100" dirty="0">
              <a:latin typeface="Times New Roman" pitchFamily="18" charset="0"/>
              <a:cs typeface="Times New Roman" pitchFamily="18" charset="0"/>
            </a:endParaRPr>
          </a:p>
          <a:p>
            <a:pPr marL="0" indent="0" algn="l" rtl="0">
              <a:lnSpc>
                <a:spcPct val="170000"/>
              </a:lnSpc>
              <a:buNone/>
            </a:pP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pressworking</a:t>
            </a:r>
            <a:r>
              <a:rPr lang="en-US" sz="3100" dirty="0">
                <a:latin typeface="Times New Roman" pitchFamily="18" charset="0"/>
                <a:cs typeface="Times New Roman" pitchFamily="18" charset="0"/>
              </a:rPr>
              <a:t>, cold extrusion, and forging</a:t>
            </a:r>
          </a:p>
          <a:p>
            <a:pPr algn="l" rtl="0">
              <a:lnSpc>
                <a:spcPct val="170000"/>
              </a:lnSpc>
            </a:pPr>
            <a:r>
              <a:rPr lang="en-US" sz="3100" dirty="0" smtClean="0">
                <a:latin typeface="Times New Roman" pitchFamily="18" charset="0"/>
                <a:cs typeface="Times New Roman" pitchFamily="18" charset="0"/>
              </a:rPr>
              <a:t>(W) </a:t>
            </a:r>
            <a:r>
              <a:rPr lang="en-US" sz="3100" dirty="0">
                <a:latin typeface="Times New Roman" pitchFamily="18" charset="0"/>
                <a:cs typeface="Times New Roman" pitchFamily="18" charset="0"/>
              </a:rPr>
              <a:t>Water-hardening tool steels - high carbon but little else</a:t>
            </a:r>
          </a:p>
          <a:p>
            <a:pPr algn="l" rtl="0">
              <a:lnSpc>
                <a:spcPct val="170000"/>
              </a:lnSpc>
            </a:pPr>
            <a:r>
              <a:rPr lang="en-US" sz="3100" dirty="0" smtClean="0">
                <a:latin typeface="Times New Roman" pitchFamily="18" charset="0"/>
                <a:cs typeface="Times New Roman" pitchFamily="18" charset="0"/>
              </a:rPr>
              <a:t>(S) </a:t>
            </a:r>
            <a:r>
              <a:rPr lang="en-US" sz="3100" dirty="0">
                <a:latin typeface="Times New Roman" pitchFamily="18" charset="0"/>
                <a:cs typeface="Times New Roman" pitchFamily="18" charset="0"/>
              </a:rPr>
              <a:t>Shock-resistant tool steels - tools needing high</a:t>
            </a:r>
          </a:p>
          <a:p>
            <a:pPr marL="0" indent="0" algn="l" rtl="0">
              <a:lnSpc>
                <a:spcPct val="170000"/>
              </a:lnSpc>
              <a:buNone/>
            </a:pPr>
            <a:r>
              <a:rPr lang="en-US" sz="3100" dirty="0" smtClean="0">
                <a:latin typeface="Times New Roman" pitchFamily="18" charset="0"/>
                <a:cs typeface="Times New Roman" pitchFamily="18" charset="0"/>
              </a:rPr>
              <a:t>           toughness</a:t>
            </a:r>
            <a:r>
              <a:rPr lang="en-US" sz="3100" dirty="0">
                <a:latin typeface="Times New Roman" pitchFamily="18" charset="0"/>
                <a:cs typeface="Times New Roman" pitchFamily="18" charset="0"/>
              </a:rPr>
              <a:t>, as in </a:t>
            </a:r>
            <a:r>
              <a:rPr lang="en-US" sz="3100" dirty="0" err="1">
                <a:latin typeface="Times New Roman" pitchFamily="18" charset="0"/>
                <a:cs typeface="Times New Roman" pitchFamily="18" charset="0"/>
              </a:rPr>
              <a:t>sheetmetal</a:t>
            </a:r>
            <a:r>
              <a:rPr lang="en-US" sz="3100" dirty="0">
                <a:latin typeface="Times New Roman" pitchFamily="18" charset="0"/>
                <a:cs typeface="Times New Roman" pitchFamily="18" charset="0"/>
              </a:rPr>
              <a:t> punching and bending</a:t>
            </a:r>
          </a:p>
          <a:p>
            <a:pPr algn="l" rtl="0">
              <a:lnSpc>
                <a:spcPct val="170000"/>
              </a:lnSpc>
            </a:pPr>
            <a:r>
              <a:rPr lang="en-US" sz="3100" dirty="0" smtClean="0">
                <a:latin typeface="Times New Roman" pitchFamily="18" charset="0"/>
                <a:cs typeface="Times New Roman" pitchFamily="18" charset="0"/>
              </a:rPr>
              <a:t>(P) </a:t>
            </a:r>
            <a:r>
              <a:rPr lang="en-US" sz="3100" dirty="0">
                <a:latin typeface="Times New Roman" pitchFamily="18" charset="0"/>
                <a:cs typeface="Times New Roman" pitchFamily="18" charset="0"/>
              </a:rPr>
              <a:t>Mold steels - molds for molding plastics and rubber</a:t>
            </a:r>
          </a:p>
        </p:txBody>
      </p:sp>
    </p:spTree>
    <p:extLst>
      <p:ext uri="{BB962C8B-B14F-4D97-AF65-F5344CB8AC3E}">
        <p14:creationId xmlns:p14="http://schemas.microsoft.com/office/powerpoint/2010/main" val="344745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Metals</a:t>
            </a:r>
          </a:p>
        </p:txBody>
      </p:sp>
      <p:sp>
        <p:nvSpPr>
          <p:cNvPr id="3" name="عنصر نائب للمحتوى 2"/>
          <p:cNvSpPr>
            <a:spLocks noGrp="1"/>
          </p:cNvSpPr>
          <p:nvPr>
            <p:ph idx="1"/>
          </p:nvPr>
        </p:nvSpPr>
        <p:spPr/>
        <p:txBody>
          <a:bodyPr>
            <a:normAutofit fontScale="92500" lnSpcReduction="20000"/>
          </a:bodyPr>
          <a:lstStyle/>
          <a:p>
            <a:pPr marL="0" indent="0" algn="l" rtl="0">
              <a:buNone/>
            </a:pPr>
            <a:r>
              <a:rPr lang="en-US" dirty="0" smtClean="0">
                <a:solidFill>
                  <a:srgbClr val="FF0000"/>
                </a:solidFill>
                <a:latin typeface="Times New Roman" pitchFamily="18" charset="0"/>
                <a:cs typeface="Times New Roman" pitchFamily="18" charset="0"/>
              </a:rPr>
              <a:t>    Classification </a:t>
            </a:r>
            <a:r>
              <a:rPr lang="en-US" dirty="0">
                <a:solidFill>
                  <a:srgbClr val="FF0000"/>
                </a:solidFill>
                <a:latin typeface="Times New Roman" pitchFamily="18" charset="0"/>
                <a:cs typeface="Times New Roman" pitchFamily="18" charset="0"/>
              </a:rPr>
              <a:t>of Metals</a:t>
            </a:r>
          </a:p>
          <a:p>
            <a:pPr marL="0" indent="0" algn="l" rtl="0">
              <a:buNone/>
            </a:pPr>
            <a:r>
              <a:rPr lang="en-US" dirty="0" smtClean="0">
                <a:latin typeface="Times New Roman" pitchFamily="18" charset="0"/>
                <a:cs typeface="Times New Roman" pitchFamily="18" charset="0"/>
              </a:rPr>
              <a:t>• Ferrous </a:t>
            </a:r>
            <a:r>
              <a:rPr lang="en-US" dirty="0">
                <a:latin typeface="Times New Roman" pitchFamily="18" charset="0"/>
                <a:cs typeface="Times New Roman" pitchFamily="18" charset="0"/>
              </a:rPr>
              <a:t>- those based on iron</a:t>
            </a:r>
          </a:p>
          <a:p>
            <a:pPr marL="0" indent="0" algn="l" rtl="0">
              <a:buNone/>
            </a:pPr>
            <a:r>
              <a:rPr lang="en-US" dirty="0" smtClean="0">
                <a:latin typeface="Times New Roman" pitchFamily="18" charset="0"/>
                <a:cs typeface="Times New Roman" pitchFamily="18" charset="0"/>
              </a:rPr>
              <a:t>     Steels</a:t>
            </a:r>
            <a:endParaRPr lang="en-US" dirty="0">
              <a:latin typeface="Times New Roman" pitchFamily="18" charset="0"/>
              <a:cs typeface="Times New Roman" pitchFamily="18" charset="0"/>
            </a:endParaRPr>
          </a:p>
          <a:p>
            <a:pPr marL="0" indent="0" algn="l" rtl="0">
              <a:buNone/>
            </a:pPr>
            <a:r>
              <a:rPr lang="en-US" dirty="0" smtClean="0">
                <a:latin typeface="Times New Roman" pitchFamily="18" charset="0"/>
                <a:cs typeface="Times New Roman" pitchFamily="18" charset="0"/>
              </a:rPr>
              <a:t>     Cast </a:t>
            </a:r>
            <a:r>
              <a:rPr lang="en-US" dirty="0">
                <a:latin typeface="Times New Roman" pitchFamily="18" charset="0"/>
                <a:cs typeface="Times New Roman" pitchFamily="18" charset="0"/>
              </a:rPr>
              <a:t>irons</a:t>
            </a:r>
          </a:p>
          <a:p>
            <a:pPr marL="0" indent="0" algn="l" rtl="0">
              <a:buNone/>
            </a:pPr>
            <a:r>
              <a:rPr lang="en-US" dirty="0" smtClean="0">
                <a:latin typeface="Times New Roman" pitchFamily="18" charset="0"/>
                <a:cs typeface="Times New Roman" pitchFamily="18" charset="0"/>
              </a:rPr>
              <a:t>• Nonferrous </a:t>
            </a:r>
            <a:r>
              <a:rPr lang="en-US" dirty="0">
                <a:latin typeface="Times New Roman" pitchFamily="18" charset="0"/>
                <a:cs typeface="Times New Roman" pitchFamily="18" charset="0"/>
              </a:rPr>
              <a:t>- all other metals</a:t>
            </a:r>
          </a:p>
          <a:p>
            <a:pPr marL="0" indent="0" algn="l" rtl="0">
              <a:buNone/>
            </a:pPr>
            <a:r>
              <a:rPr lang="en-US" dirty="0" smtClean="0">
                <a:latin typeface="Times New Roman" pitchFamily="18" charset="0"/>
                <a:cs typeface="Times New Roman" pitchFamily="18" charset="0"/>
              </a:rPr>
              <a:t>   Aluminum</a:t>
            </a:r>
            <a:r>
              <a:rPr lang="en-US" dirty="0">
                <a:latin typeface="Times New Roman" pitchFamily="18" charset="0"/>
                <a:cs typeface="Times New Roman" pitchFamily="18" charset="0"/>
              </a:rPr>
              <a:t>, magnesium, copper, nickel, titanium,</a:t>
            </a:r>
          </a:p>
          <a:p>
            <a:pPr marL="0" indent="0" algn="l" rtl="0">
              <a:buNone/>
            </a:pPr>
            <a:r>
              <a:rPr lang="en-US" dirty="0" smtClean="0">
                <a:latin typeface="Times New Roman" pitchFamily="18" charset="0"/>
                <a:cs typeface="Times New Roman" pitchFamily="18" charset="0"/>
              </a:rPr>
              <a:t>   zinc</a:t>
            </a:r>
            <a:r>
              <a:rPr lang="en-US" dirty="0">
                <a:latin typeface="Times New Roman" pitchFamily="18" charset="0"/>
                <a:cs typeface="Times New Roman" pitchFamily="18" charset="0"/>
              </a:rPr>
              <a:t>, lead, tin, molybdenum, tungsten, gold, silver,</a:t>
            </a:r>
          </a:p>
          <a:p>
            <a:pPr marL="0" indent="0" algn="l" rtl="0">
              <a:buNone/>
            </a:pPr>
            <a:r>
              <a:rPr lang="en-US" dirty="0" smtClean="0">
                <a:latin typeface="Times New Roman" pitchFamily="18" charset="0"/>
                <a:cs typeface="Times New Roman" pitchFamily="18" charset="0"/>
              </a:rPr>
              <a:t>   platinum</a:t>
            </a:r>
            <a:r>
              <a:rPr lang="en-US" dirty="0">
                <a:latin typeface="Times New Roman" pitchFamily="18" charset="0"/>
                <a:cs typeface="Times New Roman" pitchFamily="18" charset="0"/>
              </a:rPr>
              <a:t>, and others</a:t>
            </a:r>
          </a:p>
          <a:p>
            <a:pPr marL="0" indent="0" algn="l" rtl="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Superalloys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1021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latin typeface="Times New Roman" pitchFamily="18" charset="0"/>
                <a:cs typeface="Times New Roman" pitchFamily="18" charset="0"/>
              </a:rPr>
              <a:t>Iron</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600200"/>
            <a:ext cx="8229600" cy="4853136"/>
          </a:xfrm>
        </p:spPr>
        <p:txBody>
          <a:bodyPr>
            <a:noAutofit/>
          </a:bodyPr>
          <a:lstStyle/>
          <a:p>
            <a:pPr algn="l" rtl="0">
              <a:lnSpc>
                <a:spcPct val="170000"/>
              </a:lnSpc>
            </a:pPr>
            <a:r>
              <a:rPr lang="en-US" sz="1600" dirty="0">
                <a:latin typeface="Times New Roman" pitchFamily="18" charset="0"/>
                <a:cs typeface="Times New Roman" pitchFamily="18" charset="0"/>
              </a:rPr>
              <a:t>Iron ores are rocks and minerals from which metallic iron can be economically extracted. The ores are usually rich in iron oxides and vary in color from dark grey, bright yellow, deep purple, to rusty red. Iron ore is the raw material used to make pig iron, which is one of the main raw materials used to make steel. Ninety-eight percent </a:t>
            </a:r>
            <a:r>
              <a:rPr lang="en-US" sz="1600" dirty="0" smtClean="0">
                <a:latin typeface="Times New Roman" pitchFamily="18" charset="0"/>
                <a:cs typeface="Times New Roman" pitchFamily="18" charset="0"/>
              </a:rPr>
              <a:t>of the </a:t>
            </a:r>
            <a:r>
              <a:rPr lang="en-US" sz="1600" dirty="0">
                <a:latin typeface="Times New Roman" pitchFamily="18" charset="0"/>
                <a:cs typeface="Times New Roman" pitchFamily="18" charset="0"/>
              </a:rPr>
              <a:t>mined iron ore is used to make steel.</a:t>
            </a:r>
          </a:p>
          <a:p>
            <a:pPr algn="l" rtl="0">
              <a:lnSpc>
                <a:spcPct val="170000"/>
              </a:lnSpc>
            </a:pPr>
            <a:r>
              <a:rPr lang="en-US" sz="1600" dirty="0">
                <a:latin typeface="Times New Roman" pitchFamily="18" charset="0"/>
                <a:cs typeface="Times New Roman" pitchFamily="18" charset="0"/>
              </a:rPr>
              <a:t>Iron is produced by converting iron ore to pig iron using a blast furnace. Pig iron is the intermediate product of smelting iron ore with coke, usually with limestone as a flux. Pig iron has a very high carbon content, typically 3.5–4.5%, which makes it very brittle </a:t>
            </a:r>
            <a:r>
              <a:rPr lang="en-US" sz="1600" dirty="0" smtClean="0">
                <a:latin typeface="Times New Roman" pitchFamily="18" charset="0"/>
                <a:cs typeface="Times New Roman" pitchFamily="18" charset="0"/>
              </a:rPr>
              <a:t>and not </a:t>
            </a:r>
            <a:r>
              <a:rPr lang="en-US" sz="1600" dirty="0">
                <a:latin typeface="Times New Roman" pitchFamily="18" charset="0"/>
                <a:cs typeface="Times New Roman" pitchFamily="18" charset="0"/>
              </a:rPr>
              <a:t>useful directly as a material except for limited applications.</a:t>
            </a:r>
          </a:p>
          <a:p>
            <a:pPr marL="0" indent="0" algn="l" rtl="0">
              <a:lnSpc>
                <a:spcPct val="170000"/>
              </a:lnSpc>
              <a:buNone/>
            </a:pPr>
            <a:r>
              <a:rPr lang="en-US" sz="1600" dirty="0" smtClean="0">
                <a:latin typeface="Times New Roman" pitchFamily="18" charset="0"/>
                <a:cs typeface="Times New Roman" pitchFamily="18" charset="0"/>
              </a:rPr>
              <a:t>     From </a:t>
            </a:r>
            <a:r>
              <a:rPr lang="en-US" sz="1600" dirty="0">
                <a:latin typeface="Times New Roman" pitchFamily="18" charset="0"/>
                <a:cs typeface="Times New Roman" pitchFamily="18" charset="0"/>
              </a:rPr>
              <a:t>pig iron, many other types of iron and steel are produced by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addition or deletion </a:t>
            </a:r>
            <a:r>
              <a:rPr lang="en-US" sz="1600" dirty="0" smtClean="0">
                <a:latin typeface="Times New Roman" pitchFamily="18" charset="0"/>
                <a:cs typeface="Times New Roman" pitchFamily="18" charset="0"/>
              </a:rPr>
              <a:t>of     carbon </a:t>
            </a:r>
            <a:r>
              <a:rPr lang="en-US" sz="1600" dirty="0">
                <a:latin typeface="Times New Roman" pitchFamily="18" charset="0"/>
                <a:cs typeface="Times New Roman" pitchFamily="18" charset="0"/>
              </a:rPr>
              <a:t>and alloys. </a:t>
            </a:r>
          </a:p>
        </p:txBody>
      </p:sp>
    </p:spTree>
    <p:extLst>
      <p:ext uri="{BB962C8B-B14F-4D97-AF65-F5344CB8AC3E}">
        <p14:creationId xmlns:p14="http://schemas.microsoft.com/office/powerpoint/2010/main" val="4002993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Iron-carbon Phase Diagram</a:t>
            </a:r>
            <a:endParaRPr lang="en-US"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11483" y="1600200"/>
            <a:ext cx="652103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3696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Iron</a:t>
            </a:r>
            <a:endParaRPr lang="en-US" dirty="0"/>
          </a:p>
        </p:txBody>
      </p:sp>
      <p:sp>
        <p:nvSpPr>
          <p:cNvPr id="3" name="عنصر نائب للمحتوى 2"/>
          <p:cNvSpPr>
            <a:spLocks noGrp="1"/>
          </p:cNvSpPr>
          <p:nvPr>
            <p:ph idx="1"/>
          </p:nvPr>
        </p:nvSpPr>
        <p:spPr/>
        <p:txBody>
          <a:bodyPr/>
          <a:lstStyle/>
          <a:p>
            <a:pPr algn="l" rtl="0"/>
            <a:r>
              <a:rPr lang="en-US" dirty="0" smtClean="0">
                <a:solidFill>
                  <a:srgbClr val="FF0000"/>
                </a:solidFill>
                <a:latin typeface="Times New Roman" pitchFamily="18" charset="0"/>
                <a:cs typeface="Times New Roman" pitchFamily="18" charset="0"/>
              </a:rPr>
              <a:t>Types of the iron </a:t>
            </a:r>
          </a:p>
          <a:p>
            <a:pPr algn="l" rtl="0"/>
            <a:endParaRPr lang="en-US" dirty="0" smtClean="0">
              <a:solidFill>
                <a:srgbClr val="FF0000"/>
              </a:solidFill>
              <a:latin typeface="Times New Roman" pitchFamily="18" charset="0"/>
              <a:cs typeface="Times New Roman" pitchFamily="18" charset="0"/>
            </a:endParaRPr>
          </a:p>
          <a:p>
            <a:pPr algn="l" rtl="0"/>
            <a:r>
              <a:rPr lang="en-US" dirty="0">
                <a:latin typeface="Times New Roman" pitchFamily="18" charset="0"/>
                <a:cs typeface="Times New Roman" pitchFamily="18" charset="0"/>
              </a:rPr>
              <a:t> Cast Iron — any iron containing greater than 2% carbon </a:t>
            </a:r>
            <a:r>
              <a:rPr lang="en-US" dirty="0" smtClean="0">
                <a:latin typeface="Times New Roman" pitchFamily="18" charset="0"/>
                <a:cs typeface="Times New Roman" pitchFamily="18" charset="0"/>
              </a:rPr>
              <a:t>alloy.</a:t>
            </a:r>
          </a:p>
          <a:p>
            <a:pPr marL="0" indent="0" algn="l" rtl="0">
              <a:buNone/>
            </a:pP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Steel </a:t>
            </a:r>
            <a:r>
              <a:rPr lang="en-US" dirty="0">
                <a:latin typeface="Times New Roman" pitchFamily="18" charset="0"/>
                <a:cs typeface="Times New Roman" pitchFamily="18" charset="0"/>
              </a:rPr>
              <a:t>--- any iron containing </a:t>
            </a:r>
            <a:r>
              <a:rPr lang="en-US" dirty="0" smtClean="0">
                <a:latin typeface="Times New Roman" pitchFamily="18" charset="0"/>
                <a:cs typeface="Times New Roman" pitchFamily="18" charset="0"/>
              </a:rPr>
              <a:t>less </a:t>
            </a:r>
            <a:r>
              <a:rPr lang="en-US" dirty="0">
                <a:latin typeface="Times New Roman" pitchFamily="18" charset="0"/>
                <a:cs typeface="Times New Roman" pitchFamily="18" charset="0"/>
              </a:rPr>
              <a:t>than 2% carbon alloy</a:t>
            </a:r>
          </a:p>
        </p:txBody>
      </p:sp>
    </p:spTree>
    <p:extLst>
      <p:ext uri="{BB962C8B-B14F-4D97-AF65-F5344CB8AC3E}">
        <p14:creationId xmlns:p14="http://schemas.microsoft.com/office/powerpoint/2010/main" val="360336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Cast Iron </a:t>
            </a:r>
            <a:endParaRPr lang="en-US" dirty="0"/>
          </a:p>
        </p:txBody>
      </p:sp>
      <p:sp>
        <p:nvSpPr>
          <p:cNvPr id="3" name="عنصر نائب للمحتوى 2"/>
          <p:cNvSpPr>
            <a:spLocks noGrp="1"/>
          </p:cNvSpPr>
          <p:nvPr>
            <p:ph idx="1"/>
          </p:nvPr>
        </p:nvSpPr>
        <p:spPr/>
        <p:txBody>
          <a:bodyPr>
            <a:normAutofit fontScale="85000" lnSpcReduction="20000"/>
          </a:bodyPr>
          <a:lstStyle/>
          <a:p>
            <a:pPr algn="l" rtl="0"/>
            <a:r>
              <a:rPr lang="en-US" dirty="0">
                <a:cs typeface="+mj-cs"/>
              </a:rPr>
              <a:t>Besides iron, cast iron contains carbon, silicon, </a:t>
            </a:r>
            <a:r>
              <a:rPr lang="en-US" dirty="0" err="1">
                <a:cs typeface="+mj-cs"/>
              </a:rPr>
              <a:t>sulpher</a:t>
            </a:r>
            <a:r>
              <a:rPr lang="en-US" dirty="0">
                <a:cs typeface="+mj-cs"/>
              </a:rPr>
              <a:t>, phosphorus and manganese in varying proportions:</a:t>
            </a:r>
          </a:p>
          <a:p>
            <a:pPr marL="0" indent="0" algn="l" rtl="0">
              <a:buNone/>
            </a:pPr>
            <a:r>
              <a:rPr lang="ar-IQ" dirty="0" smtClean="0">
                <a:cs typeface="+mj-cs"/>
              </a:rPr>
              <a:t>   </a:t>
            </a:r>
            <a:r>
              <a:rPr lang="en-US" dirty="0" smtClean="0">
                <a:cs typeface="+mj-cs"/>
              </a:rPr>
              <a:t>Iron </a:t>
            </a:r>
            <a:r>
              <a:rPr lang="en-US" dirty="0">
                <a:cs typeface="+mj-cs"/>
              </a:rPr>
              <a:t>– 92-95%</a:t>
            </a:r>
          </a:p>
          <a:p>
            <a:pPr marL="0" indent="0" algn="l" rtl="0">
              <a:buNone/>
            </a:pPr>
            <a:r>
              <a:rPr lang="ar-IQ" dirty="0" smtClean="0">
                <a:cs typeface="+mj-cs"/>
              </a:rPr>
              <a:t>   </a:t>
            </a:r>
            <a:r>
              <a:rPr lang="en-US" dirty="0" smtClean="0">
                <a:cs typeface="+mj-cs"/>
              </a:rPr>
              <a:t>Carbon </a:t>
            </a:r>
            <a:r>
              <a:rPr lang="en-US" dirty="0">
                <a:cs typeface="+mj-cs"/>
              </a:rPr>
              <a:t>– 2- 4.5 %</a:t>
            </a:r>
          </a:p>
          <a:p>
            <a:pPr marL="0" indent="0" algn="l" rtl="0">
              <a:buNone/>
            </a:pPr>
            <a:r>
              <a:rPr lang="ar-IQ" dirty="0" smtClean="0">
                <a:cs typeface="+mj-cs"/>
              </a:rPr>
              <a:t>   </a:t>
            </a:r>
            <a:r>
              <a:rPr lang="en-US" dirty="0" smtClean="0">
                <a:cs typeface="+mj-cs"/>
              </a:rPr>
              <a:t>Silicon- </a:t>
            </a:r>
            <a:r>
              <a:rPr lang="en-US" dirty="0">
                <a:cs typeface="+mj-cs"/>
              </a:rPr>
              <a:t>1-3 % </a:t>
            </a:r>
            <a:endParaRPr lang="ar-IQ" dirty="0" smtClean="0">
              <a:cs typeface="+mj-cs"/>
            </a:endParaRPr>
          </a:p>
          <a:p>
            <a:pPr marL="0" indent="0" algn="l" rtl="0">
              <a:buNone/>
            </a:pPr>
            <a:endParaRPr lang="ar-IQ" dirty="0" smtClean="0">
              <a:cs typeface="+mj-cs"/>
            </a:endParaRPr>
          </a:p>
          <a:p>
            <a:pPr marL="0" indent="0" algn="l" rtl="0">
              <a:buNone/>
            </a:pPr>
            <a:r>
              <a:rPr lang="en-US" dirty="0">
                <a:cs typeface="+mj-cs"/>
              </a:rPr>
              <a:t>Very hard and brittle</a:t>
            </a:r>
          </a:p>
          <a:p>
            <a:pPr marL="0" indent="0" algn="l" rtl="0">
              <a:buNone/>
            </a:pPr>
            <a:r>
              <a:rPr lang="en-US" dirty="0">
                <a:cs typeface="+mj-cs"/>
              </a:rPr>
              <a:t>Strong under compression</a:t>
            </a:r>
          </a:p>
          <a:p>
            <a:pPr marL="0" indent="0" algn="l" rtl="0">
              <a:buNone/>
            </a:pPr>
            <a:r>
              <a:rPr lang="en-US" dirty="0">
                <a:cs typeface="+mj-cs"/>
              </a:rPr>
              <a:t>Suitable for casting [can be pour at a relatively </a:t>
            </a:r>
          </a:p>
          <a:p>
            <a:pPr marL="0" indent="0" algn="l" rtl="0">
              <a:buNone/>
            </a:pPr>
            <a:r>
              <a:rPr lang="en-US" dirty="0">
                <a:cs typeface="+mj-cs"/>
              </a:rPr>
              <a:t>low temperature</a:t>
            </a:r>
            <a:r>
              <a:rPr lang="en-US" dirty="0" smtClean="0">
                <a:cs typeface="+mj-cs"/>
              </a:rPr>
              <a:t>]</a:t>
            </a:r>
            <a:endParaRPr lang="en-US" dirty="0">
              <a:cs typeface="+mj-cs"/>
            </a:endParaRPr>
          </a:p>
          <a:p>
            <a:pPr marL="0" indent="0" algn="l" rtl="0">
              <a:buNone/>
            </a:pPr>
            <a:r>
              <a:rPr lang="en-US" dirty="0">
                <a:cs typeface="+mj-cs"/>
              </a:rPr>
              <a:t>Engine block, engineer vices, machine parts</a:t>
            </a:r>
          </a:p>
          <a:p>
            <a:pPr marL="0" indent="0" algn="l" rtl="0">
              <a:buNone/>
            </a:pPr>
            <a:endParaRPr lang="en-US" dirty="0">
              <a:cs typeface="+mj-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79" y="2996952"/>
            <a:ext cx="3170237" cy="238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927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Cast Iron </a:t>
            </a:r>
          </a:p>
        </p:txBody>
      </p:sp>
      <p:sp>
        <p:nvSpPr>
          <p:cNvPr id="3" name="عنصر نائب للمحتوى 2"/>
          <p:cNvSpPr>
            <a:spLocks noGrp="1"/>
          </p:cNvSpPr>
          <p:nvPr>
            <p:ph idx="1"/>
          </p:nvPr>
        </p:nvSpPr>
        <p:spPr/>
        <p:txBody>
          <a:bodyPr>
            <a:normAutofit fontScale="92500"/>
          </a:bodyPr>
          <a:lstStyle/>
          <a:p>
            <a:pPr algn="l" rtl="0"/>
            <a:r>
              <a:rPr lang="en-US" dirty="0">
                <a:solidFill>
                  <a:srgbClr val="FF0000"/>
                </a:solidFill>
              </a:rPr>
              <a:t>Types of Cast Irons</a:t>
            </a:r>
          </a:p>
          <a:p>
            <a:pPr marL="0" indent="0" algn="l" rtl="0">
              <a:buNone/>
            </a:pPr>
            <a:r>
              <a:rPr lang="en-US" dirty="0" smtClean="0"/>
              <a:t>• Most </a:t>
            </a:r>
            <a:r>
              <a:rPr lang="en-US" dirty="0"/>
              <a:t>important is gray cast iron</a:t>
            </a:r>
          </a:p>
          <a:p>
            <a:pPr marL="0" indent="0" algn="l" rtl="0">
              <a:buNone/>
            </a:pPr>
            <a:r>
              <a:rPr lang="en-US" dirty="0" smtClean="0"/>
              <a:t>• Other </a:t>
            </a:r>
            <a:r>
              <a:rPr lang="en-US" dirty="0"/>
              <a:t>types include ductile iron, white cast iron,</a:t>
            </a:r>
          </a:p>
          <a:p>
            <a:pPr marL="0" indent="0" algn="l" rtl="0">
              <a:buNone/>
            </a:pPr>
            <a:r>
              <a:rPr lang="en-US" dirty="0" smtClean="0"/>
              <a:t>   malleable </a:t>
            </a:r>
            <a:r>
              <a:rPr lang="en-US" dirty="0"/>
              <a:t>iron, and various alloy cast irons</a:t>
            </a:r>
          </a:p>
          <a:p>
            <a:pPr marL="0" indent="0" algn="l" rtl="0">
              <a:buNone/>
            </a:pPr>
            <a:r>
              <a:rPr lang="en-US" dirty="0" smtClean="0"/>
              <a:t>• Ductile </a:t>
            </a:r>
            <a:r>
              <a:rPr lang="en-US" dirty="0"/>
              <a:t>and malleable irons possess chemistries</a:t>
            </a:r>
          </a:p>
          <a:p>
            <a:pPr marL="0" indent="0" algn="l" rtl="0">
              <a:buNone/>
            </a:pPr>
            <a:r>
              <a:rPr lang="en-US" dirty="0" smtClean="0"/>
              <a:t>  similar </a:t>
            </a:r>
            <a:r>
              <a:rPr lang="en-US" dirty="0"/>
              <a:t>to the gray and white cast </a:t>
            </a:r>
            <a:r>
              <a:rPr lang="en-US" dirty="0" smtClean="0"/>
              <a:t>irons, respectively, but </a:t>
            </a:r>
            <a:r>
              <a:rPr lang="en-US" dirty="0"/>
              <a:t>result from special processing treatments</a:t>
            </a:r>
          </a:p>
        </p:txBody>
      </p:sp>
    </p:spTree>
    <p:extLst>
      <p:ext uri="{BB962C8B-B14F-4D97-AF65-F5344CB8AC3E}">
        <p14:creationId xmlns:p14="http://schemas.microsoft.com/office/powerpoint/2010/main" val="359893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prstClr val="black"/>
                </a:solidFill>
                <a:latin typeface="Times New Roman" pitchFamily="18" charset="0"/>
                <a:cs typeface="Times New Roman" pitchFamily="18" charset="0"/>
              </a:rPr>
              <a:t>Cast Iron </a:t>
            </a:r>
            <a:endParaRPr lang="en-US" dirty="0"/>
          </a:p>
        </p:txBody>
      </p:sp>
      <p:sp>
        <p:nvSpPr>
          <p:cNvPr id="3" name="عنصر نائب للمحتوى 2"/>
          <p:cNvSpPr>
            <a:spLocks noGrp="1"/>
          </p:cNvSpPr>
          <p:nvPr>
            <p:ph idx="1"/>
          </p:nvPr>
        </p:nvSpPr>
        <p:spPr/>
        <p:txBody>
          <a:bodyPr>
            <a:normAutofit fontScale="92500" lnSpcReduction="20000"/>
          </a:bodyPr>
          <a:lstStyle/>
          <a:p>
            <a:pPr marL="0" indent="0" algn="l" rtl="0">
              <a:buNone/>
            </a:pPr>
            <a:r>
              <a:rPr lang="en-US" dirty="0">
                <a:solidFill>
                  <a:srgbClr val="FF0000"/>
                </a:solidFill>
              </a:rPr>
              <a:t>White:	</a:t>
            </a:r>
          </a:p>
          <a:p>
            <a:pPr algn="l" rtl="0"/>
            <a:r>
              <a:rPr lang="en-US" dirty="0"/>
              <a:t>Hard and brittle, good wear resistance</a:t>
            </a:r>
          </a:p>
          <a:p>
            <a:pPr algn="l" rtl="0"/>
            <a:r>
              <a:rPr lang="en-US" dirty="0"/>
              <a:t>Uses: rolling &amp; crunching</a:t>
            </a:r>
          </a:p>
          <a:p>
            <a:pPr algn="l" rtl="0"/>
            <a:r>
              <a:rPr lang="en-US" dirty="0"/>
              <a:t>Equipment</a:t>
            </a:r>
          </a:p>
          <a:p>
            <a:pPr marL="0" indent="0" algn="l" rtl="0">
              <a:buNone/>
            </a:pPr>
            <a:endParaRPr lang="en-US" dirty="0"/>
          </a:p>
          <a:p>
            <a:pPr marL="0" indent="0" algn="l" rtl="0">
              <a:buNone/>
            </a:pPr>
            <a:r>
              <a:rPr lang="en-US" dirty="0" smtClean="0">
                <a:solidFill>
                  <a:srgbClr val="FF0000"/>
                </a:solidFill>
              </a:rPr>
              <a:t>Grey</a:t>
            </a:r>
            <a:r>
              <a:rPr lang="en-US" dirty="0">
                <a:solidFill>
                  <a:srgbClr val="FF0000"/>
                </a:solidFill>
              </a:rPr>
              <a:t>:	</a:t>
            </a:r>
          </a:p>
          <a:p>
            <a:pPr algn="l" rtl="0"/>
            <a:r>
              <a:rPr lang="en-US" dirty="0"/>
              <a:t>Good compressive &amp; tensile strength, machinability, and vibration-damping ability</a:t>
            </a:r>
          </a:p>
          <a:p>
            <a:pPr algn="l" rtl="0"/>
            <a:r>
              <a:rPr lang="en-US" dirty="0"/>
              <a:t>Uses: machine bases, crankshafts, furnace doors, Engine </a:t>
            </a:r>
            <a:r>
              <a:rPr lang="en-US" dirty="0" smtClean="0"/>
              <a:t>Blocks</a:t>
            </a:r>
            <a:endParaRPr lang="ar-IQ" dirty="0" smtClean="0"/>
          </a:p>
          <a:p>
            <a:pPr marL="0" indent="0" algn="l" rtl="0">
              <a:buNone/>
            </a:pPr>
            <a:endParaRPr lang="en-US" dirty="0"/>
          </a:p>
          <a:p>
            <a:pPr algn="l" rtl="0"/>
            <a:endParaRPr lang="en-US" dirty="0"/>
          </a:p>
        </p:txBody>
      </p:sp>
    </p:spTree>
    <p:extLst>
      <p:ext uri="{BB962C8B-B14F-4D97-AF65-F5344CB8AC3E}">
        <p14:creationId xmlns:p14="http://schemas.microsoft.com/office/powerpoint/2010/main" val="134537443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1622</Words>
  <Application>Microsoft Office PowerPoint</Application>
  <PresentationFormat>On-screen Show (4:3)</PresentationFormat>
  <Paragraphs>170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سمة Office</vt:lpstr>
      <vt:lpstr>قسم الاطراف والمساند  المرحلة الثانية</vt:lpstr>
      <vt:lpstr>Metals</vt:lpstr>
      <vt:lpstr>Metals</vt:lpstr>
      <vt:lpstr>Iron</vt:lpstr>
      <vt:lpstr>The Iron-carbon Phase Diagram</vt:lpstr>
      <vt:lpstr>Iron</vt:lpstr>
      <vt:lpstr>Cast Iron </vt:lpstr>
      <vt:lpstr>Cast Iron </vt:lpstr>
      <vt:lpstr>Cast Iron </vt:lpstr>
      <vt:lpstr>Cast Iron </vt:lpstr>
      <vt:lpstr>Cast Iron </vt:lpstr>
      <vt:lpstr>Cast Iron </vt:lpstr>
      <vt:lpstr>Steel</vt:lpstr>
      <vt:lpstr>Steel</vt:lpstr>
      <vt:lpstr>Steel</vt:lpstr>
      <vt:lpstr>Steel</vt:lpstr>
      <vt:lpstr>Plain Carbon Steels</vt:lpstr>
      <vt:lpstr>Plain Carbon Steels</vt:lpstr>
      <vt:lpstr>Low alloy steels</vt:lpstr>
      <vt:lpstr>Stainless Steel (SS)</vt:lpstr>
      <vt:lpstr>Stainless Steel (SS)</vt:lpstr>
      <vt:lpstr>Stainless Steel (SS)</vt:lpstr>
      <vt:lpstr>Tool Steels</vt:lpstr>
      <vt:lpstr>Tool Steels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الاطراف والمساند  المرحلة الثانية</dc:title>
  <dc:creator>acer</dc:creator>
  <cp:lastModifiedBy>Lenovo34</cp:lastModifiedBy>
  <cp:revision>19</cp:revision>
  <dcterms:created xsi:type="dcterms:W3CDTF">2021-05-13T11:19:54Z</dcterms:created>
  <dcterms:modified xsi:type="dcterms:W3CDTF">2021-10-24T21:47:44Z</dcterms:modified>
</cp:coreProperties>
</file>